
<file path=[Content_Types].xml><?xml version="1.0" encoding="utf-8"?>
<Types xmlns="http://schemas.openxmlformats.org/package/2006/content-types">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5" r:id="rId1"/>
    <p:sldMasterId id="2147483985" r:id="rId2"/>
  </p:sldMasterIdLst>
  <p:sldIdLst>
    <p:sldId id="257" r:id="rId3"/>
    <p:sldId id="259" r:id="rId4"/>
    <p:sldId id="258" r:id="rId5"/>
    <p:sldId id="261" r:id="rId6"/>
    <p:sldId id="265" r:id="rId7"/>
    <p:sldId id="263" r:id="rId8"/>
    <p:sldId id="266" r:id="rId9"/>
    <p:sldId id="267" r:id="rId10"/>
    <p:sldId id="268" r:id="rId11"/>
    <p:sldId id="270" r:id="rId12"/>
    <p:sldId id="272" r:id="rId13"/>
    <p:sldId id="273" r:id="rId14"/>
    <p:sldId id="264" r:id="rId15"/>
    <p:sldId id="269" r:id="rId16"/>
    <p:sldId id="271" r:id="rId17"/>
    <p:sldId id="274" r:id="rId18"/>
    <p:sldId id="275" r:id="rId19"/>
    <p:sldId id="277" r:id="rId20"/>
    <p:sldId id="278" r:id="rId21"/>
    <p:sldId id="284" r:id="rId22"/>
    <p:sldId id="279" r:id="rId23"/>
    <p:sldId id="280" r:id="rId24"/>
    <p:sldId id="282" r:id="rId25"/>
    <p:sldId id="293" r:id="rId26"/>
    <p:sldId id="295" r:id="rId27"/>
    <p:sldId id="281" r:id="rId28"/>
    <p:sldId id="283" r:id="rId29"/>
    <p:sldId id="285" r:id="rId30"/>
    <p:sldId id="286" r:id="rId31"/>
    <p:sldId id="297" r:id="rId32"/>
    <p:sldId id="287" r:id="rId33"/>
    <p:sldId id="296" r:id="rId34"/>
    <p:sldId id="288" r:id="rId35"/>
    <p:sldId id="289" r:id="rId36"/>
    <p:sldId id="290" r:id="rId37"/>
    <p:sldId id="262" r:id="rId38"/>
    <p:sldId id="291" r:id="rId39"/>
    <p:sldId id="29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91" autoAdjust="0"/>
    <p:restoredTop sz="94660"/>
  </p:normalViewPr>
  <p:slideViewPr>
    <p:cSldViewPr snapToGrid="0">
      <p:cViewPr varScale="1">
        <p:scale>
          <a:sx n="72" d="100"/>
          <a:sy n="72" d="100"/>
        </p:scale>
        <p:origin x="504"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318087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2962693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4165595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2420938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4285713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2004494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605B3B-63B5-4A39-B2A6-8B31D76F149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3026364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605B3B-63B5-4A39-B2A6-8B31D76F1490}" type="datetimeFigureOut">
              <a:rPr lang="en-IN" smtClean="0"/>
              <a:t>02-08-2021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1176869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605B3B-63B5-4A39-B2A6-8B31D76F1490}" type="datetimeFigureOut">
              <a:rPr lang="en-IN" smtClean="0"/>
              <a:t>02-08-2021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830986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05B3B-63B5-4A39-B2A6-8B31D76F1490}" type="datetimeFigureOut">
              <a:rPr lang="en-IN" smtClean="0"/>
              <a:t>02-08-2021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1775399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605B3B-63B5-4A39-B2A6-8B31D76F149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1277240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2989838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605B3B-63B5-4A39-B2A6-8B31D76F149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1789589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1364544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0E87A0-8762-40F9-96C5-B1E2E2D9E9B6}"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064508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8605B3B-63B5-4A39-B2A6-8B31D76F149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7455381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8605B3B-63B5-4A39-B2A6-8B31D76F149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0E87A0-8762-40F9-96C5-B1E2E2D9E9B6}"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8470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8605B3B-63B5-4A39-B2A6-8B31D76F149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261592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17433696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320640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605B3B-63B5-4A39-B2A6-8B31D76F149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408135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605B3B-63B5-4A39-B2A6-8B31D76F149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303471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605B3B-63B5-4A39-B2A6-8B31D76F1490}" type="datetimeFigureOut">
              <a:rPr lang="en-IN" smtClean="0"/>
              <a:t>02-08-2021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1439959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605B3B-63B5-4A39-B2A6-8B31D76F1490}" type="datetimeFigureOut">
              <a:rPr lang="en-IN" smtClean="0"/>
              <a:t>02-08-2021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326131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05B3B-63B5-4A39-B2A6-8B31D76F1490}" type="datetimeFigureOut">
              <a:rPr lang="en-IN" smtClean="0"/>
              <a:t>02-08-2021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2858083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605B3B-63B5-4A39-B2A6-8B31D76F149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3470854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605B3B-63B5-4A39-B2A6-8B31D76F149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0E87A0-8762-40F9-96C5-B1E2E2D9E9B6}" type="slidenum">
              <a:rPr lang="en-IN" smtClean="0"/>
              <a:t>‹#›</a:t>
            </a:fld>
            <a:endParaRPr lang="en-IN"/>
          </a:p>
        </p:txBody>
      </p:sp>
    </p:spTree>
    <p:extLst>
      <p:ext uri="{BB962C8B-B14F-4D97-AF65-F5344CB8AC3E}">
        <p14:creationId xmlns:p14="http://schemas.microsoft.com/office/powerpoint/2010/main" val="2954695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605B3B-63B5-4A39-B2A6-8B31D76F1490}" type="datetimeFigureOut">
              <a:rPr lang="en-IN" smtClean="0"/>
              <a:t>02-08-2021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E87A0-8762-40F9-96C5-B1E2E2D9E9B6}" type="slidenum">
              <a:rPr lang="en-IN" smtClean="0"/>
              <a:t>‹#›</a:t>
            </a:fld>
            <a:endParaRPr lang="en-IN"/>
          </a:p>
        </p:txBody>
      </p:sp>
    </p:spTree>
    <p:extLst>
      <p:ext uri="{BB962C8B-B14F-4D97-AF65-F5344CB8AC3E}">
        <p14:creationId xmlns:p14="http://schemas.microsoft.com/office/powerpoint/2010/main" val="1321454091"/>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8605B3B-63B5-4A39-B2A6-8B31D76F1490}" type="datetimeFigureOut">
              <a:rPr lang="en-IN" smtClean="0"/>
              <a:t>02-08-2021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80E87A0-8762-40F9-96C5-B1E2E2D9E9B6}" type="slidenum">
              <a:rPr lang="en-IN" smtClean="0"/>
              <a:t>‹#›</a:t>
            </a:fld>
            <a:endParaRPr lang="en-IN"/>
          </a:p>
        </p:txBody>
      </p:sp>
    </p:spTree>
    <p:extLst>
      <p:ext uri="{BB962C8B-B14F-4D97-AF65-F5344CB8AC3E}">
        <p14:creationId xmlns:p14="http://schemas.microsoft.com/office/powerpoint/2010/main" val="1009707536"/>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www.kaggle.com/mathurinache/world-happiness-report-20152021?select=2021.csv" TargetMode="External"/><Relationship Id="rId2" Type="http://schemas.openxmlformats.org/officeDocument/2006/relationships/hyperlink" Target="https://worldhappiness.report/ed/202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2F2D-9AAD-47A8-B64F-80641DE2E7C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7F32286-59C1-4615-A7C6-AEFA2480C18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0"/>
            <a:ext cx="12358068" cy="6858000"/>
          </a:xfrm>
        </p:spPr>
      </p:pic>
      <p:sp>
        <p:nvSpPr>
          <p:cNvPr id="3" name="TextBox 2">
            <a:extLst>
              <a:ext uri="{FF2B5EF4-FFF2-40B4-BE49-F238E27FC236}">
                <a16:creationId xmlns:a16="http://schemas.microsoft.com/office/drawing/2014/main" id="{4B237C92-1B11-4AE2-B154-DD0BC724DFC5}"/>
              </a:ext>
            </a:extLst>
          </p:cNvPr>
          <p:cNvSpPr txBox="1"/>
          <p:nvPr/>
        </p:nvSpPr>
        <p:spPr>
          <a:xfrm>
            <a:off x="-329418" y="365124"/>
            <a:ext cx="809571" cy="844697"/>
          </a:xfrm>
          <a:prstGeom prst="rect">
            <a:avLst/>
          </a:prstGeom>
          <a:noFill/>
        </p:spPr>
        <p:txBody>
          <a:bodyPr wrap="square" rtlCol="0">
            <a:spAutoFit/>
          </a:bodyPr>
          <a:lstStyle/>
          <a:p>
            <a:endParaRPr lang="en-IN"/>
          </a:p>
        </p:txBody>
      </p:sp>
      <p:pic>
        <p:nvPicPr>
          <p:cNvPr id="6" name="Content Placeholder 4">
            <a:extLst>
              <a:ext uri="{FF2B5EF4-FFF2-40B4-BE49-F238E27FC236}">
                <a16:creationId xmlns:a16="http://schemas.microsoft.com/office/drawing/2014/main" id="{BDC8C3A3-B1CD-415E-86E6-71E385C78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358068" cy="6858000"/>
          </a:xfrm>
          <a:prstGeom prst="rect">
            <a:avLst/>
          </a:prstGeom>
        </p:spPr>
      </p:pic>
      <p:pic>
        <p:nvPicPr>
          <p:cNvPr id="12" name="Audio 11">
            <a:hlinkClick r:id="" action="ppaction://media"/>
            <a:extLst>
              <a:ext uri="{FF2B5EF4-FFF2-40B4-BE49-F238E27FC236}">
                <a16:creationId xmlns:a16="http://schemas.microsoft.com/office/drawing/2014/main" id="{E3050D62-C2AF-4DFA-BE27-C994A3D3C9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21392463"/>
      </p:ext>
    </p:extLst>
  </p:cSld>
  <p:clrMapOvr>
    <a:masterClrMapping/>
  </p:clrMapOvr>
  <mc:AlternateContent xmlns:mc="http://schemas.openxmlformats.org/markup-compatibility/2006">
    <mc:Choice xmlns:p14="http://schemas.microsoft.com/office/powerpoint/2010/main" Requires="p14">
      <p:transition spd="slow" p14:dur="2000" advTm="7631"/>
    </mc:Choice>
    <mc:Fallback>
      <p:transition spd="slow" advTm="7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3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FDD02F-F9A0-46C0-975B-267CE44A9FB5}"/>
              </a:ext>
            </a:extLst>
          </p:cNvPr>
          <p:cNvSpPr>
            <a:spLocks noGrp="1"/>
          </p:cNvSpPr>
          <p:nvPr>
            <p:ph idx="1"/>
          </p:nvPr>
        </p:nvSpPr>
        <p:spPr>
          <a:xfrm>
            <a:off x="838200" y="528638"/>
            <a:ext cx="10515600" cy="5648325"/>
          </a:xfrm>
        </p:spPr>
        <p:txBody>
          <a:bodyPr/>
          <a:lstStyle/>
          <a:p>
            <a:pPr marL="0" indent="0">
              <a:buNone/>
            </a:pPr>
            <a:endParaRPr lang="en-US" b="1" i="0" dirty="0">
              <a:solidFill>
                <a:srgbClr val="3C3C3B"/>
              </a:solidFill>
              <a:effectLst/>
              <a:latin typeface="IBM Plex Sans"/>
            </a:endParaRPr>
          </a:p>
          <a:p>
            <a:pPr marL="0" indent="0">
              <a:buNone/>
            </a:pPr>
            <a:endParaRPr lang="en-US" b="1" i="0" dirty="0">
              <a:solidFill>
                <a:srgbClr val="002060"/>
              </a:solidFill>
              <a:effectLst/>
              <a:latin typeface="IBM Plex Sans"/>
            </a:endParaRPr>
          </a:p>
          <a:p>
            <a:pPr marL="0" indent="0">
              <a:buNone/>
            </a:pPr>
            <a:r>
              <a:rPr lang="en-US" b="1" i="0" dirty="0">
                <a:solidFill>
                  <a:srgbClr val="002060"/>
                </a:solidFill>
                <a:effectLst/>
                <a:latin typeface="IBM Plex Sans"/>
              </a:rPr>
              <a:t>Seaborn </a:t>
            </a:r>
            <a:r>
              <a:rPr lang="en-US" sz="2400" b="0" i="0" dirty="0">
                <a:solidFill>
                  <a:srgbClr val="002060"/>
                </a:solidFill>
                <a:effectLst/>
                <a:latin typeface="IBM Plex Sans"/>
              </a:rPr>
              <a:t>is a Python data visualization library based on </a:t>
            </a:r>
            <a:r>
              <a:rPr lang="en-US" sz="2400" i="0" dirty="0">
                <a:solidFill>
                  <a:srgbClr val="002060"/>
                </a:solidFill>
                <a:effectLst/>
                <a:latin typeface="IBM Plex Sans"/>
              </a:rPr>
              <a:t>matplotlib</a:t>
            </a:r>
            <a:r>
              <a:rPr lang="en-US" b="0" i="0" dirty="0">
                <a:solidFill>
                  <a:srgbClr val="002060"/>
                </a:solidFill>
                <a:effectLst/>
                <a:latin typeface="IBM Plex Sans"/>
              </a:rPr>
              <a:t>.</a:t>
            </a:r>
          </a:p>
          <a:p>
            <a:pPr marL="0" indent="0">
              <a:buNone/>
            </a:pPr>
            <a:r>
              <a:rPr lang="en-US" sz="2400" b="0" i="0" dirty="0">
                <a:solidFill>
                  <a:srgbClr val="002060"/>
                </a:solidFill>
                <a:effectLst/>
                <a:latin typeface="IBM Plex Sans"/>
              </a:rPr>
              <a:t>It provides a high-level interface for drawing attractive and informative statistical graphics</a:t>
            </a:r>
            <a:r>
              <a:rPr lang="en-US" b="0" i="0" dirty="0">
                <a:solidFill>
                  <a:srgbClr val="002060"/>
                </a:solidFill>
                <a:effectLst/>
                <a:latin typeface="IBM Plex Sans"/>
              </a:rPr>
              <a:t>.</a:t>
            </a:r>
          </a:p>
          <a:p>
            <a:pPr marL="0" indent="0">
              <a:buNone/>
            </a:pPr>
            <a:endParaRPr lang="en-US" b="0" i="0" dirty="0">
              <a:solidFill>
                <a:srgbClr val="002060"/>
              </a:solidFill>
              <a:effectLst/>
              <a:latin typeface="IBM Plex Sans"/>
            </a:endParaRPr>
          </a:p>
          <a:p>
            <a:pPr marL="0" indent="0">
              <a:buNone/>
            </a:pPr>
            <a:r>
              <a:rPr lang="en-US" b="1" i="0" dirty="0">
                <a:solidFill>
                  <a:srgbClr val="002060"/>
                </a:solidFill>
                <a:effectLst/>
                <a:latin typeface="IBM Plex Sans"/>
              </a:rPr>
              <a:t>Warning</a:t>
            </a:r>
            <a:r>
              <a:rPr lang="en-US" b="0" i="0" dirty="0">
                <a:solidFill>
                  <a:srgbClr val="002060"/>
                </a:solidFill>
                <a:effectLst/>
                <a:latin typeface="IBM Plex Sans"/>
              </a:rPr>
              <a:t> </a:t>
            </a:r>
            <a:r>
              <a:rPr lang="en-US" sz="2400" b="0" i="0" dirty="0">
                <a:solidFill>
                  <a:srgbClr val="002060"/>
                </a:solidFill>
                <a:effectLst/>
                <a:latin typeface="IBM Plex Sans"/>
              </a:rPr>
              <a:t>messages are typically issued in situations where it is useful to alert the user of some condition in a program, where that condition (normally) doesn’t warrant raising an exception and terminating the program. For example, one might want to issue a warning when a program uses an obsolete module</a:t>
            </a:r>
            <a:r>
              <a:rPr lang="en-US" sz="2400" b="0" i="0" dirty="0">
                <a:effectLst/>
                <a:latin typeface="IBM Plex Sans"/>
              </a:rPr>
              <a:t>.</a:t>
            </a:r>
            <a:endParaRPr lang="en-IN" sz="2400" dirty="0"/>
          </a:p>
        </p:txBody>
      </p:sp>
      <p:pic>
        <p:nvPicPr>
          <p:cNvPr id="2" name="Audio 1">
            <a:hlinkClick r:id="" action="ppaction://media"/>
            <a:extLst>
              <a:ext uri="{FF2B5EF4-FFF2-40B4-BE49-F238E27FC236}">
                <a16:creationId xmlns:a16="http://schemas.microsoft.com/office/drawing/2014/main" id="{C0E5E262-8B11-44CE-B635-8683100387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72627431"/>
      </p:ext>
    </p:extLst>
  </p:cSld>
  <p:clrMapOvr>
    <a:masterClrMapping/>
  </p:clrMapOvr>
  <mc:AlternateContent xmlns:mc="http://schemas.openxmlformats.org/markup-compatibility/2006">
    <mc:Choice xmlns:p14="http://schemas.microsoft.com/office/powerpoint/2010/main" Requires="p14">
      <p:transition spd="slow" p14:dur="2000" advTm="14503"/>
    </mc:Choice>
    <mc:Fallback>
      <p:transition spd="slow" advTm="14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41E7-5C48-4A5B-A76C-7B5EFDA55A57}"/>
              </a:ext>
            </a:extLst>
          </p:cNvPr>
          <p:cNvSpPr>
            <a:spLocks noGrp="1"/>
          </p:cNvSpPr>
          <p:nvPr>
            <p:ph type="title"/>
          </p:nvPr>
        </p:nvSpPr>
        <p:spPr/>
        <p:txBody>
          <a:bodyPr/>
          <a:lstStyle/>
          <a:p>
            <a:r>
              <a:rPr lang="en-IN" sz="4000" b="1" i="0" dirty="0">
                <a:effectLst/>
                <a:latin typeface="IBM Plex Mono"/>
              </a:rPr>
              <a:t>Import the Dataset</a:t>
            </a:r>
            <a:br>
              <a:rPr lang="en-IN" b="1" i="0" dirty="0">
                <a:effectLst/>
                <a:latin typeface="IBM Plex Mono"/>
              </a:rPr>
            </a:br>
            <a:endParaRPr lang="en-IN" b="1" dirty="0"/>
          </a:p>
        </p:txBody>
      </p:sp>
      <p:sp>
        <p:nvSpPr>
          <p:cNvPr id="3" name="Content Placeholder 2">
            <a:extLst>
              <a:ext uri="{FF2B5EF4-FFF2-40B4-BE49-F238E27FC236}">
                <a16:creationId xmlns:a16="http://schemas.microsoft.com/office/drawing/2014/main" id="{266FF79D-DD35-4A93-88C6-8E3F525C7922}"/>
              </a:ext>
            </a:extLst>
          </p:cNvPr>
          <p:cNvSpPr>
            <a:spLocks noGrp="1"/>
          </p:cNvSpPr>
          <p:nvPr>
            <p:ph idx="1"/>
          </p:nvPr>
        </p:nvSpPr>
        <p:spPr/>
        <p:txBody>
          <a:bodyPr>
            <a:normAutofit/>
          </a:bodyPr>
          <a:lstStyle/>
          <a:p>
            <a:pPr marL="0" indent="0">
              <a:buNone/>
            </a:pPr>
            <a:r>
              <a:rPr lang="en-US" sz="2400" b="0" i="0" dirty="0">
                <a:solidFill>
                  <a:srgbClr val="002060"/>
                </a:solidFill>
                <a:effectLst/>
                <a:latin typeface="IBM Plex Sans"/>
              </a:rPr>
              <a:t>By using Pandas we import our dataset and the file I used here is .csv file.</a:t>
            </a:r>
            <a:r>
              <a:rPr lang="en-US" sz="1600" b="0" i="0" dirty="0">
                <a:solidFill>
                  <a:srgbClr val="002060"/>
                </a:solidFill>
                <a:effectLst/>
                <a:latin typeface="IBM Plex Sans"/>
              </a:rPr>
              <a:t> </a:t>
            </a:r>
          </a:p>
          <a:p>
            <a:pPr marL="0" indent="0">
              <a:buNone/>
            </a:pPr>
            <a:r>
              <a:rPr lang="en-US" sz="2400" dirty="0">
                <a:solidFill>
                  <a:srgbClr val="002060"/>
                </a:solidFill>
                <a:latin typeface="IBM Plex Sans"/>
              </a:rPr>
              <a:t>T</a:t>
            </a:r>
            <a:r>
              <a:rPr lang="en-US" sz="2400" b="0" i="0" dirty="0">
                <a:solidFill>
                  <a:srgbClr val="002060"/>
                </a:solidFill>
                <a:effectLst/>
                <a:latin typeface="IBM Plex Sans"/>
              </a:rPr>
              <a:t>o access and to use </a:t>
            </a:r>
            <a:r>
              <a:rPr lang="en-US" sz="2400" b="0" i="0" dirty="0" err="1">
                <a:solidFill>
                  <a:srgbClr val="002060"/>
                </a:solidFill>
                <a:effectLst/>
                <a:latin typeface="IBM Plex Sans"/>
              </a:rPr>
              <a:t>fastly</a:t>
            </a:r>
            <a:r>
              <a:rPr lang="en-US" sz="2400" b="0" i="0" dirty="0">
                <a:solidFill>
                  <a:srgbClr val="002060"/>
                </a:solidFill>
                <a:effectLst/>
                <a:latin typeface="IBM Plex Sans"/>
              </a:rPr>
              <a:t> we use CSV files because of their light weights. </a:t>
            </a:r>
          </a:p>
          <a:p>
            <a:pPr marL="0" indent="0">
              <a:buNone/>
            </a:pPr>
            <a:r>
              <a:rPr lang="en-US" sz="2400" b="0" i="0" dirty="0">
                <a:solidFill>
                  <a:srgbClr val="002060"/>
                </a:solidFill>
                <a:effectLst/>
                <a:latin typeface="IBM Plex Sans"/>
              </a:rPr>
              <a:t>After importing the dataset, you can see we use head function .</a:t>
            </a:r>
          </a:p>
          <a:p>
            <a:pPr marL="0" indent="0">
              <a:buNone/>
            </a:pPr>
            <a:r>
              <a:rPr lang="en-US" sz="2400" b="0" i="0" dirty="0">
                <a:solidFill>
                  <a:srgbClr val="002060"/>
                </a:solidFill>
                <a:effectLst/>
                <a:latin typeface="IBM Plex Sans"/>
              </a:rPr>
              <a:t>This function returns the first n rows for the object based on position. </a:t>
            </a:r>
          </a:p>
          <a:p>
            <a:pPr marL="0" indent="0">
              <a:buNone/>
            </a:pPr>
            <a:r>
              <a:rPr lang="en-US" sz="2400" b="0" i="0" dirty="0">
                <a:solidFill>
                  <a:srgbClr val="002060"/>
                </a:solidFill>
                <a:effectLst/>
                <a:latin typeface="IBM Plex Sans"/>
              </a:rPr>
              <a:t>It is useful for quickly testing if your object has the right type of data in it. By default it returns 5 rows</a:t>
            </a:r>
            <a:r>
              <a:rPr lang="en-US" sz="2400" b="0" i="0" dirty="0">
                <a:effectLst/>
                <a:latin typeface="IBM Plex Sans"/>
              </a:rPr>
              <a:t>. </a:t>
            </a:r>
            <a:endParaRPr lang="en-IN" sz="2400" dirty="0"/>
          </a:p>
        </p:txBody>
      </p:sp>
      <p:sp>
        <p:nvSpPr>
          <p:cNvPr id="4" name="TextBox 3">
            <a:extLst>
              <a:ext uri="{FF2B5EF4-FFF2-40B4-BE49-F238E27FC236}">
                <a16:creationId xmlns:a16="http://schemas.microsoft.com/office/drawing/2014/main" id="{A6CE7F5B-53CA-4D68-B2AE-6E3398554D5B}"/>
              </a:ext>
            </a:extLst>
          </p:cNvPr>
          <p:cNvSpPr txBox="1"/>
          <p:nvPr/>
        </p:nvSpPr>
        <p:spPr>
          <a:xfrm>
            <a:off x="2650136" y="687517"/>
            <a:ext cx="11658600" cy="369332"/>
          </a:xfrm>
          <a:prstGeom prst="rect">
            <a:avLst/>
          </a:prstGeom>
          <a:noFill/>
        </p:spPr>
        <p:txBody>
          <a:bodyPr wrap="square" rtlCol="0">
            <a:spAutoFit/>
          </a:bodyPr>
          <a:lstStyle/>
          <a:p>
            <a:endParaRPr lang="en-IN" dirty="0"/>
          </a:p>
        </p:txBody>
      </p:sp>
      <p:pic>
        <p:nvPicPr>
          <p:cNvPr id="5" name="Audio 4">
            <a:hlinkClick r:id="" action="ppaction://media"/>
            <a:extLst>
              <a:ext uri="{FF2B5EF4-FFF2-40B4-BE49-F238E27FC236}">
                <a16:creationId xmlns:a16="http://schemas.microsoft.com/office/drawing/2014/main" id="{25710C8B-949E-4B8C-A375-7AC0E3F80D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622933"/>
      </p:ext>
    </p:extLst>
  </p:cSld>
  <p:clrMapOvr>
    <a:masterClrMapping/>
  </p:clrMapOvr>
  <mc:AlternateContent xmlns:mc="http://schemas.openxmlformats.org/markup-compatibility/2006">
    <mc:Choice xmlns:p14="http://schemas.microsoft.com/office/powerpoint/2010/main" Requires="p14">
      <p:transition spd="slow" p14:dur="2000" advTm="11605"/>
    </mc:Choice>
    <mc:Fallback>
      <p:transition spd="slow" advTm="11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9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24F0-EBAF-40CF-B6CC-E529EE7BDE69}"/>
              </a:ext>
            </a:extLst>
          </p:cNvPr>
          <p:cNvSpPr>
            <a:spLocks noGrp="1"/>
          </p:cNvSpPr>
          <p:nvPr>
            <p:ph type="title"/>
          </p:nvPr>
        </p:nvSpPr>
        <p:spPr>
          <a:xfrm>
            <a:off x="804862" y="236537"/>
            <a:ext cx="10515600" cy="1092201"/>
          </a:xfrm>
        </p:spPr>
        <p:txBody>
          <a:bodyPr>
            <a:normAutofit fontScale="90000"/>
          </a:bodyPr>
          <a:lstStyle/>
          <a:p>
            <a:br>
              <a:rPr lang="en-US" sz="4000" b="1" i="0" dirty="0">
                <a:effectLst/>
                <a:latin typeface="IBM Plex Mono"/>
              </a:rPr>
            </a:br>
            <a:r>
              <a:rPr lang="en-US" sz="4000" b="1" i="0" dirty="0">
                <a:effectLst/>
                <a:latin typeface="IBM Plex Mono"/>
              </a:rPr>
              <a:t>Check out the Missing Values</a:t>
            </a:r>
            <a:br>
              <a:rPr lang="en-US" sz="3600" b="1" i="0" dirty="0">
                <a:solidFill>
                  <a:srgbClr val="3C3C3B"/>
                </a:solidFill>
                <a:effectLst/>
                <a:latin typeface="IBM Plex Mono"/>
              </a:rPr>
            </a:br>
            <a:endParaRPr lang="en-IN" sz="3600" dirty="0"/>
          </a:p>
        </p:txBody>
      </p:sp>
      <p:sp>
        <p:nvSpPr>
          <p:cNvPr id="3" name="Content Placeholder 2">
            <a:extLst>
              <a:ext uri="{FF2B5EF4-FFF2-40B4-BE49-F238E27FC236}">
                <a16:creationId xmlns:a16="http://schemas.microsoft.com/office/drawing/2014/main" id="{ED6F5E76-1132-4545-8E2B-0EB583B7AD2D}"/>
              </a:ext>
            </a:extLst>
          </p:cNvPr>
          <p:cNvSpPr>
            <a:spLocks noGrp="1"/>
          </p:cNvSpPr>
          <p:nvPr>
            <p:ph idx="1"/>
          </p:nvPr>
        </p:nvSpPr>
        <p:spPr>
          <a:xfrm>
            <a:off x="804862" y="1042988"/>
            <a:ext cx="10515600" cy="5434013"/>
          </a:xfrm>
        </p:spPr>
        <p:txBody>
          <a:bodyPr>
            <a:normAutofit/>
          </a:bodyPr>
          <a:lstStyle/>
          <a:p>
            <a:pPr marL="0" indent="0">
              <a:buNone/>
            </a:pPr>
            <a:endParaRPr lang="en-US" sz="2400" b="0" i="0" dirty="0">
              <a:solidFill>
                <a:srgbClr val="002060"/>
              </a:solidFill>
              <a:effectLst/>
              <a:latin typeface="IBM Plex Sans"/>
            </a:endParaRPr>
          </a:p>
          <a:p>
            <a:pPr marL="0" indent="0">
              <a:buNone/>
            </a:pPr>
            <a:r>
              <a:rPr lang="en-US" sz="2400" b="0" i="0" dirty="0">
                <a:solidFill>
                  <a:srgbClr val="002060"/>
                </a:solidFill>
                <a:effectLst/>
                <a:latin typeface="IBM Plex Sans"/>
              </a:rPr>
              <a:t>The concept of missing values is important to understand in order to successfully manage data.</a:t>
            </a:r>
          </a:p>
          <a:p>
            <a:pPr marL="0" indent="0">
              <a:buNone/>
            </a:pPr>
            <a:r>
              <a:rPr lang="en-US" sz="2400" b="0" i="0" dirty="0">
                <a:solidFill>
                  <a:srgbClr val="002060"/>
                </a:solidFill>
                <a:effectLst/>
                <a:latin typeface="IBM Plex Sans"/>
              </a:rPr>
              <a:t> If the missing values are not handled properly by the researcher, then he/she may end up drawing an inaccurate inference about the data.</a:t>
            </a:r>
          </a:p>
          <a:p>
            <a:pPr marL="0" indent="0">
              <a:buNone/>
            </a:pPr>
            <a:r>
              <a:rPr lang="en-US" sz="2400" b="0" i="0" dirty="0">
                <a:solidFill>
                  <a:srgbClr val="002060"/>
                </a:solidFill>
                <a:effectLst/>
                <a:latin typeface="IBM Plex Sans"/>
              </a:rPr>
              <a:t> Due to improper handling, the result obtained by the researcher will differ from ones where the missing values are present.</a:t>
            </a:r>
          </a:p>
          <a:p>
            <a:pPr marL="0" indent="0">
              <a:buNone/>
            </a:pPr>
            <a:endParaRPr lang="en-US" sz="2400" dirty="0">
              <a:solidFill>
                <a:srgbClr val="002060"/>
              </a:solidFill>
              <a:latin typeface="IBM Plex Sans"/>
            </a:endParaRPr>
          </a:p>
          <a:p>
            <a:pPr marL="0" indent="0">
              <a:buNone/>
            </a:pPr>
            <a:r>
              <a:rPr lang="en-US" b="1" i="0" dirty="0">
                <a:effectLst/>
                <a:latin typeface="IBM Plex Mono"/>
              </a:rPr>
              <a:t>Two ways to handle Missing Values in Data Preprocessing</a:t>
            </a:r>
          </a:p>
          <a:p>
            <a:pPr marL="342900" indent="-342900">
              <a:buAutoNum type="arabicPeriod"/>
            </a:pPr>
            <a:r>
              <a:rPr lang="en-IN" sz="2400" b="0" i="0" dirty="0">
                <a:solidFill>
                  <a:srgbClr val="002060"/>
                </a:solidFill>
                <a:effectLst/>
                <a:latin typeface="IBM Plex Sans"/>
              </a:rPr>
              <a:t>Drop the Missing Values</a:t>
            </a:r>
          </a:p>
          <a:p>
            <a:pPr marL="0" indent="0">
              <a:buNone/>
            </a:pPr>
            <a:r>
              <a:rPr lang="en-IN" sz="2400" b="0" i="0" dirty="0">
                <a:solidFill>
                  <a:srgbClr val="002060"/>
                </a:solidFill>
                <a:effectLst/>
                <a:latin typeface="IBM Plex Sans"/>
              </a:rPr>
              <a:t>2.  Replace the Missing Value</a:t>
            </a:r>
            <a:endParaRPr lang="en-IN" sz="2400" dirty="0">
              <a:solidFill>
                <a:srgbClr val="002060"/>
              </a:solidFill>
            </a:endParaRPr>
          </a:p>
        </p:txBody>
      </p:sp>
      <p:pic>
        <p:nvPicPr>
          <p:cNvPr id="4" name="Audio 3">
            <a:hlinkClick r:id="" action="ppaction://media"/>
            <a:extLst>
              <a:ext uri="{FF2B5EF4-FFF2-40B4-BE49-F238E27FC236}">
                <a16:creationId xmlns:a16="http://schemas.microsoft.com/office/drawing/2014/main" id="{77E96D32-0D4A-4329-964D-B6DA7A205F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1378994"/>
      </p:ext>
    </p:extLst>
  </p:cSld>
  <p:clrMapOvr>
    <a:masterClrMapping/>
  </p:clrMapOvr>
  <mc:AlternateContent xmlns:mc="http://schemas.openxmlformats.org/markup-compatibility/2006">
    <mc:Choice xmlns:p14="http://schemas.microsoft.com/office/powerpoint/2010/main" Requires="p14">
      <p:transition spd="slow" p14:dur="2000" advTm="26474"/>
    </mc:Choice>
    <mc:Fallback>
      <p:transition spd="slow" advTm="26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61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4D2FFE-938D-4FBA-BFA3-8938E3F98500}"/>
              </a:ext>
            </a:extLst>
          </p:cNvPr>
          <p:cNvSpPr>
            <a:spLocks noGrp="1"/>
          </p:cNvSpPr>
          <p:nvPr>
            <p:ph idx="1"/>
          </p:nvPr>
        </p:nvSpPr>
        <p:spPr>
          <a:xfrm>
            <a:off x="2383436" y="2798210"/>
            <a:ext cx="11408765" cy="4351338"/>
          </a:xfrm>
        </p:spPr>
        <p:txBody>
          <a:bodyPr/>
          <a:lstStyle/>
          <a:p>
            <a:pPr algn="l">
              <a:buFont typeface="+mj-lt"/>
              <a:buAutoNum type="arabicPeriod"/>
            </a:pPr>
            <a:r>
              <a:rPr lang="en-IN" b="0" i="0" dirty="0">
                <a:solidFill>
                  <a:srgbClr val="202124"/>
                </a:solidFill>
                <a:effectLst/>
                <a:latin typeface="arial" panose="020B0604020202020204" pitchFamily="34" charset="0"/>
              </a:rPr>
              <a:t>Identification of variables and data types.</a:t>
            </a:r>
          </a:p>
          <a:p>
            <a:pPr algn="l">
              <a:buFont typeface="+mj-lt"/>
              <a:buAutoNum type="arabicPeriod"/>
            </a:pPr>
            <a:r>
              <a:rPr lang="en-IN" b="0" i="0" dirty="0">
                <a:solidFill>
                  <a:srgbClr val="202124"/>
                </a:solidFill>
                <a:effectLst/>
                <a:latin typeface="arial" panose="020B0604020202020204" pitchFamily="34" charset="0"/>
              </a:rPr>
              <a:t>Analysing the basic metrics.</a:t>
            </a:r>
          </a:p>
          <a:p>
            <a:pPr algn="l">
              <a:buFont typeface="+mj-lt"/>
              <a:buAutoNum type="arabicPeriod"/>
            </a:pPr>
            <a:r>
              <a:rPr lang="en-IN" b="0" i="0" dirty="0">
                <a:solidFill>
                  <a:srgbClr val="202124"/>
                </a:solidFill>
                <a:effectLst/>
                <a:latin typeface="arial" panose="020B0604020202020204" pitchFamily="34" charset="0"/>
              </a:rPr>
              <a:t>Non-Graphical Univariate Analysis.</a:t>
            </a:r>
          </a:p>
          <a:p>
            <a:pPr algn="l">
              <a:buFont typeface="+mj-lt"/>
              <a:buAutoNum type="arabicPeriod"/>
            </a:pPr>
            <a:r>
              <a:rPr lang="en-IN" b="0" i="0" dirty="0">
                <a:solidFill>
                  <a:srgbClr val="202124"/>
                </a:solidFill>
                <a:effectLst/>
                <a:latin typeface="arial" panose="020B0604020202020204" pitchFamily="34" charset="0"/>
              </a:rPr>
              <a:t>Graphical Univariate Analysis.</a:t>
            </a:r>
          </a:p>
          <a:p>
            <a:pPr algn="l">
              <a:buFont typeface="+mj-lt"/>
              <a:buAutoNum type="arabicPeriod"/>
            </a:pPr>
            <a:r>
              <a:rPr lang="en-IN" b="0" i="0" dirty="0">
                <a:solidFill>
                  <a:srgbClr val="202124"/>
                </a:solidFill>
                <a:effectLst/>
                <a:latin typeface="arial" panose="020B0604020202020204" pitchFamily="34" charset="0"/>
              </a:rPr>
              <a:t>Bivariate Analysis.</a:t>
            </a:r>
          </a:p>
          <a:p>
            <a:pPr algn="l">
              <a:buFont typeface="+mj-lt"/>
              <a:buAutoNum type="arabicPeriod"/>
            </a:pPr>
            <a:r>
              <a:rPr lang="en-IN" b="0" i="0" dirty="0">
                <a:solidFill>
                  <a:srgbClr val="202124"/>
                </a:solidFill>
                <a:effectLst/>
                <a:latin typeface="arial" panose="020B0604020202020204" pitchFamily="34" charset="0"/>
              </a:rPr>
              <a:t>Variable transformations.</a:t>
            </a:r>
          </a:p>
          <a:p>
            <a:pPr algn="l">
              <a:buFont typeface="+mj-lt"/>
              <a:buAutoNum type="arabicPeriod"/>
            </a:pPr>
            <a:r>
              <a:rPr lang="en-IN" b="0" i="0" dirty="0">
                <a:solidFill>
                  <a:srgbClr val="202124"/>
                </a:solidFill>
                <a:effectLst/>
                <a:latin typeface="arial" panose="020B0604020202020204" pitchFamily="34" charset="0"/>
              </a:rPr>
              <a:t>Missing value treatment.</a:t>
            </a:r>
          </a:p>
          <a:p>
            <a:pPr algn="l">
              <a:buFont typeface="+mj-lt"/>
              <a:buAutoNum type="arabicPeriod"/>
            </a:pPr>
            <a:r>
              <a:rPr lang="en-IN" b="0" i="0" dirty="0">
                <a:solidFill>
                  <a:srgbClr val="202124"/>
                </a:solidFill>
                <a:effectLst/>
                <a:latin typeface="arial" panose="020B0604020202020204" pitchFamily="34" charset="0"/>
              </a:rPr>
              <a:t>Outlier treatment.</a:t>
            </a:r>
          </a:p>
          <a:p>
            <a:endParaRPr lang="en-IN" dirty="0"/>
          </a:p>
        </p:txBody>
      </p:sp>
      <p:pic>
        <p:nvPicPr>
          <p:cNvPr id="5" name="Picture 4">
            <a:extLst>
              <a:ext uri="{FF2B5EF4-FFF2-40B4-BE49-F238E27FC236}">
                <a16:creationId xmlns:a16="http://schemas.microsoft.com/office/drawing/2014/main" id="{F9A66247-2BA5-4B54-8C58-0B92E555D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623930"/>
          </a:xfrm>
          <a:prstGeom prst="rect">
            <a:avLst/>
          </a:prstGeom>
        </p:spPr>
      </p:pic>
      <p:pic>
        <p:nvPicPr>
          <p:cNvPr id="2" name="Audio 1">
            <a:hlinkClick r:id="" action="ppaction://media"/>
            <a:extLst>
              <a:ext uri="{FF2B5EF4-FFF2-40B4-BE49-F238E27FC236}">
                <a16:creationId xmlns:a16="http://schemas.microsoft.com/office/drawing/2014/main" id="{B95DBE48-B13D-48BA-9104-25D547F26F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21661344"/>
      </p:ext>
    </p:extLst>
  </p:cSld>
  <p:clrMapOvr>
    <a:masterClrMapping/>
  </p:clrMapOvr>
  <mc:AlternateContent xmlns:mc="http://schemas.openxmlformats.org/markup-compatibility/2006">
    <mc:Choice xmlns:p14="http://schemas.microsoft.com/office/powerpoint/2010/main" Requires="p14">
      <p:transition spd="slow" p14:dur="2000" advTm="15997"/>
    </mc:Choice>
    <mc:Fallback>
      <p:transition spd="slow" advTm="15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800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A887-B5D2-4DFB-8FDC-7DAA51FCB2ED}"/>
              </a:ext>
            </a:extLst>
          </p:cNvPr>
          <p:cNvSpPr>
            <a:spLocks noGrp="1"/>
          </p:cNvSpPr>
          <p:nvPr>
            <p:ph type="title"/>
          </p:nvPr>
        </p:nvSpPr>
        <p:spPr>
          <a:xfrm>
            <a:off x="914400" y="365125"/>
            <a:ext cx="10439400" cy="1325563"/>
          </a:xfrm>
        </p:spPr>
        <p:txBody>
          <a:bodyPr/>
          <a:lstStyle/>
          <a:p>
            <a:r>
              <a:rPr lang="en-US" b="1" dirty="0"/>
              <a:t>Identifying the variables</a:t>
            </a:r>
            <a:endParaRPr lang="en-IN" b="1" dirty="0"/>
          </a:p>
        </p:txBody>
      </p:sp>
      <p:pic>
        <p:nvPicPr>
          <p:cNvPr id="5" name="Content Placeholder 4">
            <a:extLst>
              <a:ext uri="{FF2B5EF4-FFF2-40B4-BE49-F238E27FC236}">
                <a16:creationId xmlns:a16="http://schemas.microsoft.com/office/drawing/2014/main" id="{EF98F652-4264-4A93-A5E4-8D2FE201EDE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33637" y="2282031"/>
            <a:ext cx="6924675" cy="3524250"/>
          </a:xfrm>
        </p:spPr>
      </p:pic>
      <p:pic>
        <p:nvPicPr>
          <p:cNvPr id="3" name="Audio 2">
            <a:hlinkClick r:id="" action="ppaction://media"/>
            <a:extLst>
              <a:ext uri="{FF2B5EF4-FFF2-40B4-BE49-F238E27FC236}">
                <a16:creationId xmlns:a16="http://schemas.microsoft.com/office/drawing/2014/main" id="{DB56B0D3-BDD3-4732-848C-753E01A843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61565498"/>
      </p:ext>
    </p:extLst>
  </p:cSld>
  <p:clrMapOvr>
    <a:masterClrMapping/>
  </p:clrMapOvr>
  <mc:AlternateContent xmlns:mc="http://schemas.openxmlformats.org/markup-compatibility/2006">
    <mc:Choice xmlns:p14="http://schemas.microsoft.com/office/powerpoint/2010/main" Requires="p14">
      <p:transition spd="slow" p14:dur="2000" advTm="13901"/>
    </mc:Choice>
    <mc:Fallback>
      <p:transition spd="slow" advTm="13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5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02E4-F2B4-4209-93BD-B0D9E1EBAB73}"/>
              </a:ext>
            </a:extLst>
          </p:cNvPr>
          <p:cNvSpPr>
            <a:spLocks noGrp="1"/>
          </p:cNvSpPr>
          <p:nvPr>
            <p:ph type="title"/>
          </p:nvPr>
        </p:nvSpPr>
        <p:spPr>
          <a:xfrm>
            <a:off x="440635" y="728870"/>
            <a:ext cx="10515600" cy="1325563"/>
          </a:xfrm>
        </p:spPr>
        <p:txBody>
          <a:bodyPr>
            <a:normAutofit/>
          </a:bodyPr>
          <a:lstStyle/>
          <a:p>
            <a:pPr algn="ctr"/>
            <a:r>
              <a:rPr lang="en-US" sz="3600" b="1" dirty="0">
                <a:solidFill>
                  <a:srgbClr val="C00000"/>
                </a:solidFill>
                <a:latin typeface="Arial" panose="020B0604020202020204" pitchFamily="34" charset="0"/>
                <a:cs typeface="Arial" panose="020B0604020202020204" pitchFamily="34" charset="0"/>
              </a:rPr>
              <a:t>Data Visualization</a:t>
            </a:r>
            <a:endParaRPr lang="en-IN" sz="3600" b="1" dirty="0">
              <a:solidFill>
                <a:srgbClr val="C00000"/>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D46A4826-3DD6-4209-B7A3-22E8A280ABF2}"/>
              </a:ext>
            </a:extLst>
          </p:cNvPr>
          <p:cNvSpPr>
            <a:spLocks noGrp="1"/>
          </p:cNvSpPr>
          <p:nvPr>
            <p:ph idx="1"/>
          </p:nvPr>
        </p:nvSpPr>
        <p:spPr>
          <a:xfrm>
            <a:off x="617262" y="2054433"/>
            <a:ext cx="10338973" cy="3889167"/>
          </a:xfrm>
          <a:gradFill flip="none" rotWithShape="1">
            <a:gsLst>
              <a:gs pos="43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normAutofit/>
          </a:bodyPr>
          <a:lstStyle/>
          <a:p>
            <a:pPr marL="0" indent="0">
              <a:buNone/>
            </a:pPr>
            <a:r>
              <a:rPr lang="en-US" sz="2400" b="0" i="0" dirty="0">
                <a:solidFill>
                  <a:srgbClr val="002060"/>
                </a:solidFill>
                <a:effectLst/>
                <a:latin typeface="charter"/>
              </a:rPr>
              <a:t>Exploratory data analysis is a simple classification technique usually done by visual methods.</a:t>
            </a:r>
          </a:p>
          <a:p>
            <a:pPr marL="0" indent="0">
              <a:buNone/>
            </a:pPr>
            <a:endParaRPr lang="en-US" sz="2400" dirty="0">
              <a:solidFill>
                <a:srgbClr val="002060"/>
              </a:solidFill>
              <a:latin typeface="charter"/>
            </a:endParaRPr>
          </a:p>
          <a:p>
            <a:pPr marL="0" indent="0">
              <a:buNone/>
            </a:pPr>
            <a:r>
              <a:rPr lang="en-US" sz="2400" dirty="0">
                <a:solidFill>
                  <a:srgbClr val="002060"/>
                </a:solidFill>
                <a:latin typeface="charter"/>
              </a:rPr>
              <a:t>A</a:t>
            </a:r>
            <a:r>
              <a:rPr lang="en-US" sz="2400" b="0" dirty="0">
                <a:solidFill>
                  <a:srgbClr val="002060"/>
                </a:solidFill>
                <a:effectLst/>
                <a:latin typeface="charter"/>
              </a:rPr>
              <a:t>nalyzing data using simple tools from statistics, simple plotting tools</a:t>
            </a:r>
            <a:r>
              <a:rPr lang="en-US" sz="1600" b="0" i="1" dirty="0">
                <a:solidFill>
                  <a:srgbClr val="292929"/>
                </a:solidFill>
                <a:effectLst/>
                <a:latin typeface="charter"/>
              </a:rPr>
              <a:t>.</a:t>
            </a:r>
          </a:p>
          <a:p>
            <a:pPr marL="0" indent="0">
              <a:buNone/>
            </a:pPr>
            <a:endParaRPr lang="en-US" sz="2400" b="0" i="0" dirty="0">
              <a:solidFill>
                <a:srgbClr val="002060"/>
              </a:solidFill>
              <a:effectLst/>
              <a:latin typeface="charter"/>
            </a:endParaRPr>
          </a:p>
          <a:p>
            <a:pPr marL="0" indent="0">
              <a:buNone/>
            </a:pPr>
            <a:r>
              <a:rPr lang="en-US" sz="2400" b="0" i="0" dirty="0">
                <a:solidFill>
                  <a:srgbClr val="002060"/>
                </a:solidFill>
                <a:effectLst/>
                <a:latin typeface="charter"/>
              </a:rPr>
              <a:t>With the use of charts and certain graphs, one can make sense out of the data and check whether there is any relationship or not.</a:t>
            </a:r>
          </a:p>
          <a:p>
            <a:pPr marL="0" indent="0" algn="l">
              <a:buNone/>
            </a:pPr>
            <a:endParaRPr lang="en-US" sz="2400" b="0" i="0" dirty="0">
              <a:solidFill>
                <a:srgbClr val="292929"/>
              </a:solidFill>
              <a:effectLst/>
              <a:latin typeface="charter"/>
            </a:endParaRPr>
          </a:p>
          <a:p>
            <a:pPr marL="0" indent="0">
              <a:buNone/>
            </a:pPr>
            <a:endParaRPr lang="en-US" sz="2400" b="0" i="0" dirty="0">
              <a:solidFill>
                <a:srgbClr val="002060"/>
              </a:solidFill>
              <a:effectLst/>
              <a:latin typeface="charter"/>
            </a:endParaRPr>
          </a:p>
        </p:txBody>
      </p:sp>
      <p:pic>
        <p:nvPicPr>
          <p:cNvPr id="3" name="Audio 2">
            <a:hlinkClick r:id="" action="ppaction://media"/>
            <a:extLst>
              <a:ext uri="{FF2B5EF4-FFF2-40B4-BE49-F238E27FC236}">
                <a16:creationId xmlns:a16="http://schemas.microsoft.com/office/drawing/2014/main" id="{2E98F1BC-4FF3-41A7-AFDD-41FF8A3E9E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22298257"/>
      </p:ext>
    </p:extLst>
  </p:cSld>
  <p:clrMapOvr>
    <a:masterClrMapping/>
  </p:clrMapOvr>
  <mc:AlternateContent xmlns:mc="http://schemas.openxmlformats.org/markup-compatibility/2006">
    <mc:Choice xmlns:p14="http://schemas.microsoft.com/office/powerpoint/2010/main" Requires="p14">
      <p:transition spd="slow" p14:dur="2000" advTm="17459"/>
    </mc:Choice>
    <mc:Fallback>
      <p:transition spd="slow" advTm="17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64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C85E-ED9A-4BD8-9E81-93839C418468}"/>
              </a:ext>
            </a:extLst>
          </p:cNvPr>
          <p:cNvSpPr>
            <a:spLocks noGrp="1"/>
          </p:cNvSpPr>
          <p:nvPr>
            <p:ph type="title"/>
          </p:nvPr>
        </p:nvSpPr>
        <p:spPr/>
        <p:txBody>
          <a:bodyPr>
            <a:normAutofit fontScale="90000"/>
          </a:bodyPr>
          <a:lstStyle/>
          <a:p>
            <a:pPr marL="0" indent="0"/>
            <a:br>
              <a:rPr lang="en-US" sz="3100" b="1" dirty="0">
                <a:solidFill>
                  <a:srgbClr val="292929"/>
                </a:solidFill>
                <a:latin typeface="charter"/>
              </a:rPr>
            </a:br>
            <a:br>
              <a:rPr lang="en-US" sz="3100" b="1" dirty="0">
                <a:solidFill>
                  <a:srgbClr val="292929"/>
                </a:solidFill>
                <a:latin typeface="charter"/>
              </a:rPr>
            </a:br>
            <a:br>
              <a:rPr lang="en-US" sz="3100" b="1" dirty="0">
                <a:solidFill>
                  <a:srgbClr val="292929"/>
                </a:solidFill>
                <a:latin typeface="charter"/>
              </a:rPr>
            </a:br>
            <a:r>
              <a:rPr lang="en-US" sz="3100" b="1" dirty="0">
                <a:solidFill>
                  <a:srgbClr val="292929"/>
                </a:solidFill>
                <a:latin typeface="charter"/>
              </a:rPr>
              <a:t>C</a:t>
            </a:r>
            <a:r>
              <a:rPr lang="en-US" sz="3100" b="1" i="0" dirty="0">
                <a:solidFill>
                  <a:srgbClr val="292929"/>
                </a:solidFill>
                <a:effectLst/>
                <a:latin typeface="charter"/>
              </a:rPr>
              <a:t>ommon graphs used while performing EDA:</a:t>
            </a:r>
            <a:br>
              <a:rPr lang="en-US" sz="4400" b="1" i="0" dirty="0">
                <a:solidFill>
                  <a:srgbClr val="292929"/>
                </a:solidFill>
                <a:effectLst/>
                <a:latin typeface="charter"/>
              </a:rPr>
            </a:br>
            <a:br>
              <a:rPr lang="en-US" sz="3600" b="0" i="0" dirty="0">
                <a:solidFill>
                  <a:srgbClr val="292929"/>
                </a:solidFill>
                <a:effectLst/>
                <a:latin typeface="charter"/>
              </a:rPr>
            </a:br>
            <a:endParaRPr lang="en-IN" dirty="0"/>
          </a:p>
        </p:txBody>
      </p:sp>
      <p:sp>
        <p:nvSpPr>
          <p:cNvPr id="3" name="Content Placeholder 2">
            <a:extLst>
              <a:ext uri="{FF2B5EF4-FFF2-40B4-BE49-F238E27FC236}">
                <a16:creationId xmlns:a16="http://schemas.microsoft.com/office/drawing/2014/main" id="{3E0D7B3C-AD04-4FA7-B181-1F6B71DDAE0E}"/>
              </a:ext>
            </a:extLst>
          </p:cNvPr>
          <p:cNvSpPr>
            <a:spLocks noGrp="1"/>
          </p:cNvSpPr>
          <p:nvPr>
            <p:ph idx="1"/>
          </p:nvPr>
        </p:nvSpPr>
        <p:spPr>
          <a:gradFill flip="none" rotWithShape="1">
            <a:gsLst>
              <a:gs pos="58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normAutofit/>
          </a:bodyPr>
          <a:lstStyle/>
          <a:p>
            <a:r>
              <a:rPr lang="en-US" b="0" i="0" dirty="0">
                <a:solidFill>
                  <a:srgbClr val="002060"/>
                </a:solidFill>
                <a:effectLst/>
                <a:latin typeface="charter"/>
              </a:rPr>
              <a:t> </a:t>
            </a:r>
            <a:r>
              <a:rPr lang="en-US" sz="2400" b="0" i="0" dirty="0">
                <a:solidFill>
                  <a:srgbClr val="002060"/>
                </a:solidFill>
                <a:effectLst/>
                <a:latin typeface="charter"/>
              </a:rPr>
              <a:t>Scatter Plot</a:t>
            </a:r>
          </a:p>
          <a:p>
            <a:r>
              <a:rPr lang="en-US" sz="2400" b="0" i="0" dirty="0">
                <a:solidFill>
                  <a:srgbClr val="002060"/>
                </a:solidFill>
                <a:effectLst/>
                <a:latin typeface="charter"/>
              </a:rPr>
              <a:t> Pair plots</a:t>
            </a:r>
          </a:p>
          <a:p>
            <a:r>
              <a:rPr lang="en-US" sz="2400" b="0" i="0" dirty="0">
                <a:solidFill>
                  <a:srgbClr val="002060"/>
                </a:solidFill>
                <a:effectLst/>
                <a:latin typeface="charter"/>
              </a:rPr>
              <a:t> Histogram</a:t>
            </a:r>
          </a:p>
          <a:p>
            <a:r>
              <a:rPr lang="en-US" sz="2400" b="0" i="0" dirty="0">
                <a:solidFill>
                  <a:srgbClr val="002060"/>
                </a:solidFill>
                <a:effectLst/>
                <a:latin typeface="charter"/>
              </a:rPr>
              <a:t> Box plots</a:t>
            </a:r>
          </a:p>
          <a:p>
            <a:r>
              <a:rPr lang="en-US" sz="2400" b="0" i="0" dirty="0">
                <a:solidFill>
                  <a:srgbClr val="002060"/>
                </a:solidFill>
                <a:effectLst/>
                <a:latin typeface="charter"/>
              </a:rPr>
              <a:t> Pie charts</a:t>
            </a:r>
          </a:p>
          <a:p>
            <a:r>
              <a:rPr lang="en-US" sz="2400" b="0" i="0" dirty="0">
                <a:solidFill>
                  <a:srgbClr val="002060"/>
                </a:solidFill>
                <a:effectLst/>
                <a:latin typeface="charter"/>
              </a:rPr>
              <a:t> Heat Map</a:t>
            </a:r>
          </a:p>
          <a:p>
            <a:r>
              <a:rPr lang="en-IN" sz="2400" dirty="0">
                <a:solidFill>
                  <a:srgbClr val="002060"/>
                </a:solidFill>
              </a:rPr>
              <a:t> Line plots</a:t>
            </a:r>
          </a:p>
        </p:txBody>
      </p:sp>
      <p:pic>
        <p:nvPicPr>
          <p:cNvPr id="4" name="Audio 3">
            <a:hlinkClick r:id="" action="ppaction://media"/>
            <a:extLst>
              <a:ext uri="{FF2B5EF4-FFF2-40B4-BE49-F238E27FC236}">
                <a16:creationId xmlns:a16="http://schemas.microsoft.com/office/drawing/2014/main" id="{1415CD6C-A872-4C89-8BC8-4ED9E12F97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23628752"/>
      </p:ext>
    </p:extLst>
  </p:cSld>
  <p:clrMapOvr>
    <a:masterClrMapping/>
  </p:clrMapOvr>
  <mc:AlternateContent xmlns:mc="http://schemas.openxmlformats.org/markup-compatibility/2006">
    <mc:Choice xmlns:p14="http://schemas.microsoft.com/office/powerpoint/2010/main" Requires="p14">
      <p:transition spd="slow" p14:dur="2000" advTm="6220"/>
    </mc:Choice>
    <mc:Fallback>
      <p:transition spd="slow" advTm="6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A83F-BDDC-4CAD-91D9-A33B517D659D}"/>
              </a:ext>
            </a:extLst>
          </p:cNvPr>
          <p:cNvSpPr>
            <a:spLocks noGrp="1"/>
          </p:cNvSpPr>
          <p:nvPr>
            <p:ph type="title"/>
          </p:nvPr>
        </p:nvSpPr>
        <p:spPr>
          <a:xfrm>
            <a:off x="700088" y="265113"/>
            <a:ext cx="10577512" cy="1506537"/>
          </a:xfrm>
          <a:gradFill flip="none" rotWithShape="1">
            <a:gsLst>
              <a:gs pos="5300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txBody>
          <a:bodyPr>
            <a:normAutofit fontScale="90000"/>
          </a:bodyPr>
          <a:lstStyle/>
          <a:p>
            <a:r>
              <a:rPr lang="en-US" sz="3100" b="1" i="0" dirty="0">
                <a:solidFill>
                  <a:srgbClr val="C00000"/>
                </a:solidFill>
                <a:effectLst/>
                <a:latin typeface="Roboto" panose="02000000000000000000" pitchFamily="2" charset="0"/>
              </a:rPr>
              <a:t>First Let’s begin with </a:t>
            </a:r>
            <a:r>
              <a:rPr lang="en-US" sz="3100" b="1" i="0" dirty="0" err="1">
                <a:solidFill>
                  <a:srgbClr val="C00000"/>
                </a:solidFill>
                <a:effectLst/>
                <a:latin typeface="Roboto" panose="02000000000000000000" pitchFamily="2" charset="0"/>
              </a:rPr>
              <a:t>Analysing</a:t>
            </a:r>
            <a:r>
              <a:rPr lang="en-US" sz="3100" b="1" i="0" dirty="0">
                <a:solidFill>
                  <a:srgbClr val="C00000"/>
                </a:solidFill>
                <a:effectLst/>
                <a:latin typeface="Roboto" panose="02000000000000000000" pitchFamily="2" charset="0"/>
              </a:rPr>
              <a:t> India’s GDP rate(Economy rate) from 2015 to 2021</a:t>
            </a:r>
            <a:br>
              <a:rPr lang="en-US" b="0" i="0" dirty="0">
                <a:solidFill>
                  <a:srgbClr val="212121"/>
                </a:solidFill>
                <a:effectLst/>
                <a:latin typeface="Roboto" panose="02000000000000000000" pitchFamily="2" charset="0"/>
              </a:rPr>
            </a:br>
            <a:endParaRPr lang="en-IN" dirty="0"/>
          </a:p>
        </p:txBody>
      </p:sp>
      <p:pic>
        <p:nvPicPr>
          <p:cNvPr id="5" name="Content Placeholder 4">
            <a:extLst>
              <a:ext uri="{FF2B5EF4-FFF2-40B4-BE49-F238E27FC236}">
                <a16:creationId xmlns:a16="http://schemas.microsoft.com/office/drawing/2014/main" id="{9B32A932-9C41-4905-8743-B6CA77AEE2C8}"/>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47649" y="1928019"/>
            <a:ext cx="5181600" cy="4146550"/>
          </a:xfrm>
        </p:spPr>
      </p:pic>
      <p:sp>
        <p:nvSpPr>
          <p:cNvPr id="6" name="Content Placeholder 5">
            <a:extLst>
              <a:ext uri="{FF2B5EF4-FFF2-40B4-BE49-F238E27FC236}">
                <a16:creationId xmlns:a16="http://schemas.microsoft.com/office/drawing/2014/main" id="{F7D77023-599A-49FE-A9F3-CB553EAAFE1E}"/>
              </a:ext>
            </a:extLst>
          </p:cNvPr>
          <p:cNvSpPr>
            <a:spLocks noGrp="1"/>
          </p:cNvSpPr>
          <p:nvPr>
            <p:ph sz="half" idx="2"/>
          </p:nvPr>
        </p:nvSpPr>
        <p:spPr>
          <a:xfrm>
            <a:off x="5643564" y="2243138"/>
            <a:ext cx="6300788" cy="3933824"/>
          </a:xfr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normAutofit/>
          </a:bodyPr>
          <a:lstStyle/>
          <a:p>
            <a:pPr marL="0" indent="0">
              <a:buNone/>
            </a:pPr>
            <a:r>
              <a:rPr lang="en-US" sz="2400" b="0" dirty="0">
                <a:solidFill>
                  <a:srgbClr val="002060"/>
                </a:solidFill>
                <a:effectLst/>
                <a:latin typeface="Arial" panose="020B0604020202020204" pitchFamily="34" charset="0"/>
                <a:cs typeface="Arial" panose="020B0604020202020204" pitchFamily="34" charset="0"/>
              </a:rPr>
              <a:t>There are certain peaks with regards to</a:t>
            </a:r>
          </a:p>
          <a:p>
            <a:pPr marL="0" indent="0">
              <a:buNone/>
            </a:pPr>
            <a:r>
              <a:rPr lang="en-US" sz="2400" b="0" dirty="0">
                <a:solidFill>
                  <a:srgbClr val="002060"/>
                </a:solidFill>
                <a:effectLst/>
                <a:latin typeface="Arial" panose="020B0604020202020204" pitchFamily="34" charset="0"/>
                <a:cs typeface="Arial" panose="020B0604020202020204" pitchFamily="34" charset="0"/>
              </a:rPr>
              <a:t> Economy as seen in the years 2016 and</a:t>
            </a:r>
          </a:p>
          <a:p>
            <a:pPr marL="0" indent="0">
              <a:buNone/>
            </a:pPr>
            <a:r>
              <a:rPr lang="en-US" sz="2400" b="0" dirty="0">
                <a:solidFill>
                  <a:srgbClr val="002060"/>
                </a:solidFill>
                <a:effectLst/>
                <a:latin typeface="Arial" panose="020B0604020202020204" pitchFamily="34" charset="0"/>
                <a:cs typeface="Arial" panose="020B0604020202020204" pitchFamily="34" charset="0"/>
              </a:rPr>
              <a:t> 2017.</a:t>
            </a:r>
          </a:p>
          <a:p>
            <a:pPr marL="0" indent="0">
              <a:buNone/>
            </a:pPr>
            <a:r>
              <a:rPr lang="en-US" sz="2400" b="0" dirty="0">
                <a:solidFill>
                  <a:srgbClr val="002060"/>
                </a:solidFill>
                <a:effectLst/>
                <a:latin typeface="Arial" panose="020B0604020202020204" pitchFamily="34" charset="0"/>
                <a:cs typeface="Arial" panose="020B0604020202020204" pitchFamily="34" charset="0"/>
              </a:rPr>
              <a:t> A drop as seen in the year 2018 .</a:t>
            </a:r>
          </a:p>
          <a:p>
            <a:pPr marL="0" indent="0">
              <a:buNone/>
            </a:pPr>
            <a:r>
              <a:rPr lang="en-US" sz="2400" b="0" dirty="0">
                <a:solidFill>
                  <a:srgbClr val="002060"/>
                </a:solidFill>
                <a:effectLst/>
                <a:latin typeface="Arial" panose="020B0604020202020204" pitchFamily="34" charset="0"/>
                <a:cs typeface="Arial" panose="020B0604020202020204" pitchFamily="34" charset="0"/>
              </a:rPr>
              <a:t> There is a slight peak in the economy in</a:t>
            </a:r>
          </a:p>
          <a:p>
            <a:pPr marL="0" indent="0">
              <a:buNone/>
            </a:pPr>
            <a:r>
              <a:rPr lang="en-US" sz="2400" b="0" dirty="0">
                <a:solidFill>
                  <a:srgbClr val="002060"/>
                </a:solidFill>
                <a:effectLst/>
                <a:latin typeface="Arial" panose="020B0604020202020204" pitchFamily="34" charset="0"/>
                <a:cs typeface="Arial" panose="020B0604020202020204" pitchFamily="34" charset="0"/>
              </a:rPr>
              <a:t> year 2019 compared to 2018.</a:t>
            </a:r>
          </a:p>
          <a:p>
            <a:pPr marL="0" indent="0">
              <a:buNone/>
            </a:pPr>
            <a:r>
              <a:rPr lang="en-US" sz="2400" b="0" dirty="0">
                <a:solidFill>
                  <a:srgbClr val="002060"/>
                </a:solidFill>
                <a:effectLst/>
                <a:latin typeface="Arial" panose="020B0604020202020204" pitchFamily="34" charset="0"/>
                <a:cs typeface="Arial" panose="020B0604020202020204" pitchFamily="34" charset="0"/>
              </a:rPr>
              <a:t> In 2020,The economy has dropped down </a:t>
            </a:r>
          </a:p>
          <a:p>
            <a:pPr marL="0" indent="0">
              <a:buNone/>
            </a:pPr>
            <a:r>
              <a:rPr lang="en-US" sz="2400" b="0" dirty="0">
                <a:solidFill>
                  <a:srgbClr val="002060"/>
                </a:solidFill>
                <a:effectLst/>
                <a:latin typeface="Arial" panose="020B0604020202020204" pitchFamily="34" charset="0"/>
                <a:cs typeface="Arial" panose="020B0604020202020204" pitchFamily="34" charset="0"/>
              </a:rPr>
              <a:t> And in 2021,its little improved</a:t>
            </a:r>
            <a:r>
              <a:rPr lang="en-US" sz="2400" b="0" dirty="0">
                <a:solidFill>
                  <a:schemeClr val="accent1"/>
                </a:solidFill>
                <a:effectLst/>
                <a:latin typeface="Arial" panose="020B0604020202020204" pitchFamily="34" charset="0"/>
                <a:cs typeface="Arial" panose="020B0604020202020204" pitchFamily="34" charset="0"/>
              </a:rPr>
              <a:t>.</a:t>
            </a:r>
          </a:p>
          <a:p>
            <a:pPr marL="0" indent="0">
              <a:buNone/>
            </a:pPr>
            <a:endParaRPr lang="en-IN" dirty="0"/>
          </a:p>
        </p:txBody>
      </p:sp>
      <p:pic>
        <p:nvPicPr>
          <p:cNvPr id="3" name="Audio 2">
            <a:hlinkClick r:id="" action="ppaction://media"/>
            <a:extLst>
              <a:ext uri="{FF2B5EF4-FFF2-40B4-BE49-F238E27FC236}">
                <a16:creationId xmlns:a16="http://schemas.microsoft.com/office/drawing/2014/main" id="{C6F2A88D-F1B2-4F05-9D4C-AFB6A9CF11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67747958"/>
      </p:ext>
    </p:extLst>
  </p:cSld>
  <p:clrMapOvr>
    <a:masterClrMapping/>
  </p:clrMapOvr>
  <mc:AlternateContent xmlns:mc="http://schemas.openxmlformats.org/markup-compatibility/2006">
    <mc:Choice xmlns:p14="http://schemas.microsoft.com/office/powerpoint/2010/main" Requires="p14">
      <p:transition spd="slow" p14:dur="2000" advTm="34299"/>
    </mc:Choice>
    <mc:Fallback>
      <p:transition spd="slow" advTm="34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5300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338E-B441-4D15-836A-9AB42D168EE5}"/>
              </a:ext>
            </a:extLst>
          </p:cNvPr>
          <p:cNvSpPr>
            <a:spLocks noGrp="1"/>
          </p:cNvSpPr>
          <p:nvPr>
            <p:ph type="title"/>
          </p:nvPr>
        </p:nvSpPr>
        <p:spPr>
          <a:gradFill flip="none" rotWithShape="1">
            <a:gsLst>
              <a:gs pos="60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lstStyle/>
          <a:p>
            <a:r>
              <a:rPr lang="en-US" b="1" dirty="0">
                <a:solidFill>
                  <a:srgbClr val="7030A0"/>
                </a:solidFill>
              </a:rPr>
              <a:t>Does Economic growth bring Happiness?</a:t>
            </a:r>
            <a:endParaRPr lang="en-IN" dirty="0">
              <a:solidFill>
                <a:srgbClr val="7030A0"/>
              </a:solidFill>
            </a:endParaRPr>
          </a:p>
        </p:txBody>
      </p:sp>
      <p:pic>
        <p:nvPicPr>
          <p:cNvPr id="5" name="Content Placeholder 4">
            <a:extLst>
              <a:ext uri="{FF2B5EF4-FFF2-40B4-BE49-F238E27FC236}">
                <a16:creationId xmlns:a16="http://schemas.microsoft.com/office/drawing/2014/main" id="{754B8D39-B9FC-461A-A1D9-FA3359E919A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57252" y="2086502"/>
            <a:ext cx="6877495" cy="4406373"/>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pic>
      <p:pic>
        <p:nvPicPr>
          <p:cNvPr id="3" name="Audio 2">
            <a:hlinkClick r:id="" action="ppaction://media"/>
            <a:extLst>
              <a:ext uri="{FF2B5EF4-FFF2-40B4-BE49-F238E27FC236}">
                <a16:creationId xmlns:a16="http://schemas.microsoft.com/office/drawing/2014/main" id="{FB567357-1494-4CFC-B9E6-8E2A1EBD87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73342986"/>
      </p:ext>
    </p:extLst>
  </p:cSld>
  <p:clrMapOvr>
    <a:masterClrMapping/>
  </p:clrMapOvr>
  <mc:AlternateContent xmlns:mc="http://schemas.openxmlformats.org/markup-compatibility/2006">
    <mc:Choice xmlns:p14="http://schemas.microsoft.com/office/powerpoint/2010/main" Requires="p14">
      <p:transition spd="slow" p14:dur="2000" advTm="8171"/>
    </mc:Choice>
    <mc:Fallback>
      <p:transition spd="slow" advTm="8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4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748445-217A-46DD-A88E-8D4922FD9DEB}"/>
              </a:ext>
            </a:extLst>
          </p:cNvPr>
          <p:cNvSpPr>
            <a:spLocks noGrp="1"/>
          </p:cNvSpPr>
          <p:nvPr>
            <p:ph type="title"/>
          </p:nvPr>
        </p:nvSpPr>
        <p:spPr>
          <a:gradFill flip="none" rotWithShape="1">
            <a:gsLst>
              <a:gs pos="47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lstStyle/>
          <a:p>
            <a:r>
              <a:rPr lang="en-US" b="1" dirty="0">
                <a:solidFill>
                  <a:srgbClr val="7030A0"/>
                </a:solidFill>
              </a:rPr>
              <a:t>Social Support of India from 2015-2021</a:t>
            </a:r>
            <a:endParaRPr lang="en-IN" b="1" dirty="0">
              <a:solidFill>
                <a:srgbClr val="7030A0"/>
              </a:solidFill>
            </a:endParaRPr>
          </a:p>
        </p:txBody>
      </p:sp>
      <p:pic>
        <p:nvPicPr>
          <p:cNvPr id="7" name="Content Placeholder 6">
            <a:extLst>
              <a:ext uri="{FF2B5EF4-FFF2-40B4-BE49-F238E27FC236}">
                <a16:creationId xmlns:a16="http://schemas.microsoft.com/office/drawing/2014/main" id="{C582482D-D7A9-490A-82CA-4C4DBC72801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23837" y="2035175"/>
            <a:ext cx="5462587" cy="4351337"/>
          </a:xfrm>
        </p:spPr>
      </p:pic>
      <p:sp>
        <p:nvSpPr>
          <p:cNvPr id="8" name="Content Placeholder 7">
            <a:extLst>
              <a:ext uri="{FF2B5EF4-FFF2-40B4-BE49-F238E27FC236}">
                <a16:creationId xmlns:a16="http://schemas.microsoft.com/office/drawing/2014/main" id="{49DB8622-EA94-4FEB-A07C-A1BD87CB5CB6}"/>
              </a:ext>
            </a:extLst>
          </p:cNvPr>
          <p:cNvSpPr>
            <a:spLocks noGrp="1"/>
          </p:cNvSpPr>
          <p:nvPr>
            <p:ph sz="half" idx="2"/>
          </p:nvPr>
        </p:nvSpPr>
        <p:sp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a:lstStyle/>
          <a:p>
            <a:endParaRPr lang="en-US" dirty="0"/>
          </a:p>
          <a:p>
            <a:pPr marL="0" indent="0">
              <a:buNone/>
            </a:pPr>
            <a:endParaRPr lang="en-US" sz="2400" b="0" dirty="0">
              <a:solidFill>
                <a:srgbClr val="000000"/>
              </a:solidFill>
              <a:effectLst/>
              <a:latin typeface="Arial" panose="020B0604020202020204" pitchFamily="34" charset="0"/>
              <a:cs typeface="Arial" panose="020B0604020202020204" pitchFamily="34" charset="0"/>
            </a:endParaRPr>
          </a:p>
          <a:p>
            <a:pPr marL="0" indent="0">
              <a:buNone/>
            </a:pPr>
            <a:r>
              <a:rPr lang="en-US" sz="2400" b="0" dirty="0">
                <a:solidFill>
                  <a:srgbClr val="C00000"/>
                </a:solidFill>
                <a:effectLst/>
                <a:latin typeface="Arial" panose="020B0604020202020204" pitchFamily="34" charset="0"/>
                <a:cs typeface="Arial" panose="020B0604020202020204" pitchFamily="34" charset="0"/>
              </a:rPr>
              <a:t>There are distinct highs in 2017,</a:t>
            </a:r>
          </a:p>
          <a:p>
            <a:pPr marL="0" indent="0">
              <a:buNone/>
            </a:pPr>
            <a:r>
              <a:rPr lang="en-US" sz="2400" b="0" dirty="0">
                <a:solidFill>
                  <a:srgbClr val="C00000"/>
                </a:solidFill>
                <a:effectLst/>
                <a:latin typeface="Arial" panose="020B0604020202020204" pitchFamily="34" charset="0"/>
                <a:cs typeface="Arial" panose="020B0604020202020204" pitchFamily="34" charset="0"/>
              </a:rPr>
              <a:t>2018 and 2019, 2016 being the </a:t>
            </a:r>
          </a:p>
          <a:p>
            <a:pPr marL="0" indent="0">
              <a:buNone/>
            </a:pPr>
            <a:r>
              <a:rPr lang="en-US" sz="2400" b="0" dirty="0" err="1">
                <a:solidFill>
                  <a:srgbClr val="C00000"/>
                </a:solidFill>
                <a:effectLst/>
                <a:latin typeface="Arial" panose="020B0604020202020204" pitchFamily="34" charset="0"/>
                <a:cs typeface="Arial" panose="020B0604020202020204" pitchFamily="34" charset="0"/>
              </a:rPr>
              <a:t>lowest.In</a:t>
            </a:r>
            <a:r>
              <a:rPr lang="en-US" sz="2400" b="0" dirty="0">
                <a:solidFill>
                  <a:srgbClr val="C00000"/>
                </a:solidFill>
                <a:effectLst/>
                <a:latin typeface="Arial" panose="020B0604020202020204" pitchFamily="34" charset="0"/>
                <a:cs typeface="Arial" panose="020B0604020202020204" pitchFamily="34" charset="0"/>
              </a:rPr>
              <a:t> 2020 and 2021 ,India’s </a:t>
            </a:r>
          </a:p>
          <a:p>
            <a:pPr marL="0" indent="0">
              <a:buNone/>
            </a:pPr>
            <a:r>
              <a:rPr lang="en-US" sz="2400" b="0" dirty="0">
                <a:solidFill>
                  <a:srgbClr val="C00000"/>
                </a:solidFill>
                <a:effectLst/>
                <a:latin typeface="Arial" panose="020B0604020202020204" pitchFamily="34" charset="0"/>
                <a:cs typeface="Arial" panose="020B0604020202020204" pitchFamily="34" charset="0"/>
              </a:rPr>
              <a:t>social support is on a decreasing</a:t>
            </a:r>
          </a:p>
          <a:p>
            <a:pPr marL="0" indent="0">
              <a:buNone/>
            </a:pPr>
            <a:r>
              <a:rPr lang="en-US" sz="2400" b="0" dirty="0">
                <a:solidFill>
                  <a:srgbClr val="C00000"/>
                </a:solidFill>
                <a:effectLst/>
                <a:latin typeface="Arial" panose="020B0604020202020204" pitchFamily="34" charset="0"/>
                <a:cs typeface="Arial" panose="020B0604020202020204" pitchFamily="34" charset="0"/>
              </a:rPr>
              <a:t>trend compared to earlier years.</a:t>
            </a:r>
          </a:p>
          <a:p>
            <a:endParaRPr lang="en-IN" dirty="0"/>
          </a:p>
        </p:txBody>
      </p:sp>
      <p:pic>
        <p:nvPicPr>
          <p:cNvPr id="2" name="Audio 1">
            <a:hlinkClick r:id="" action="ppaction://media"/>
            <a:extLst>
              <a:ext uri="{FF2B5EF4-FFF2-40B4-BE49-F238E27FC236}">
                <a16:creationId xmlns:a16="http://schemas.microsoft.com/office/drawing/2014/main" id="{FB8A9BE5-1719-4EDD-995D-AF0975B832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24933559"/>
      </p:ext>
    </p:extLst>
  </p:cSld>
  <p:clrMapOvr>
    <a:masterClrMapping/>
  </p:clrMapOvr>
  <mc:AlternateContent xmlns:mc="http://schemas.openxmlformats.org/markup-compatibility/2006">
    <mc:Choice xmlns:p14="http://schemas.microsoft.com/office/powerpoint/2010/main" Requires="p14">
      <p:transition spd="slow" p14:dur="2000" advTm="26153"/>
    </mc:Choice>
    <mc:Fallback>
      <p:transition spd="slow" advTm="26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11EF14-48DA-4867-A5E6-AB9ED1FF82F5}"/>
              </a:ext>
            </a:extLst>
          </p:cNvPr>
          <p:cNvSpPr/>
          <p:nvPr/>
        </p:nvSpPr>
        <p:spPr>
          <a:xfrm rot="16200000">
            <a:off x="-184566" y="184561"/>
            <a:ext cx="6858004" cy="6488874"/>
          </a:xfrm>
          <a:prstGeom prst="rect">
            <a:avLst/>
          </a:prstGeom>
          <a:gradFill>
            <a:gsLst>
              <a:gs pos="28000">
                <a:schemeClr val="bg1">
                  <a:lumMod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165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sp>
        <p:nvSpPr>
          <p:cNvPr id="5" name="Rectangle 4">
            <a:extLst>
              <a:ext uri="{FF2B5EF4-FFF2-40B4-BE49-F238E27FC236}">
                <a16:creationId xmlns:a16="http://schemas.microsoft.com/office/drawing/2014/main" id="{A983D7DC-89B3-41ED-BCB6-C77FA5DCF4BD}"/>
              </a:ext>
            </a:extLst>
          </p:cNvPr>
          <p:cNvSpPr/>
          <p:nvPr/>
        </p:nvSpPr>
        <p:spPr>
          <a:xfrm>
            <a:off x="65204" y="1876588"/>
            <a:ext cx="4551246" cy="2585323"/>
          </a:xfrm>
          <a:prstGeom prst="rect">
            <a:avLst/>
          </a:prstGeom>
          <a:noFill/>
          <a:ln w="28575">
            <a:noFill/>
          </a:ln>
          <a:effectLst>
            <a:innerShdw blurRad="114300">
              <a:prstClr val="black"/>
            </a:innerShdw>
          </a:effectLst>
        </p:spPr>
        <p:txBody>
          <a:bodyPr wrap="none" lIns="91440" tIns="45720" rIns="91440" bIns="45720">
            <a:spAutoFit/>
          </a:bodyPr>
          <a:lstStyle/>
          <a:p>
            <a:pPr algn="ctr"/>
            <a:r>
              <a:rPr lang="en-US" sz="5400" b="1" dirty="0">
                <a:ln w="22225">
                  <a:solidFill>
                    <a:schemeClr val="accent2"/>
                  </a:solidFill>
                  <a:prstDash val="solid"/>
                </a:ln>
                <a:solidFill>
                  <a:schemeClr val="bg2">
                    <a:lumMod val="50000"/>
                  </a:schemeClr>
                </a:solidFill>
                <a:latin typeface="Castellar" panose="020A0402060406010301" pitchFamily="18" charset="0"/>
              </a:rPr>
              <a:t>TABLE </a:t>
            </a:r>
          </a:p>
          <a:p>
            <a:pPr algn="ctr"/>
            <a:r>
              <a:rPr lang="en-US" sz="5400" b="1" dirty="0">
                <a:ln w="22225">
                  <a:solidFill>
                    <a:schemeClr val="accent2"/>
                  </a:solidFill>
                  <a:prstDash val="solid"/>
                </a:ln>
                <a:solidFill>
                  <a:schemeClr val="bg2">
                    <a:lumMod val="50000"/>
                  </a:schemeClr>
                </a:solidFill>
                <a:latin typeface="Castellar" panose="020A0402060406010301" pitchFamily="18" charset="0"/>
              </a:rPr>
              <a:t>OF</a:t>
            </a:r>
          </a:p>
          <a:p>
            <a:pPr algn="ctr"/>
            <a:r>
              <a:rPr lang="en-US" sz="5400" b="1" dirty="0">
                <a:ln w="22225">
                  <a:solidFill>
                    <a:schemeClr val="accent2"/>
                  </a:solidFill>
                  <a:prstDash val="solid"/>
                </a:ln>
                <a:solidFill>
                  <a:schemeClr val="bg2">
                    <a:lumMod val="50000"/>
                  </a:schemeClr>
                </a:solidFill>
                <a:latin typeface="Castellar" panose="020A0402060406010301" pitchFamily="18" charset="0"/>
              </a:rPr>
              <a:t> CONTENTS</a:t>
            </a:r>
          </a:p>
        </p:txBody>
      </p:sp>
      <p:cxnSp>
        <p:nvCxnSpPr>
          <p:cNvPr id="7" name="Straight Connector 6">
            <a:extLst>
              <a:ext uri="{FF2B5EF4-FFF2-40B4-BE49-F238E27FC236}">
                <a16:creationId xmlns:a16="http://schemas.microsoft.com/office/drawing/2014/main" id="{BAC0A600-B616-4363-A168-7FD9FBB4B9F3}"/>
              </a:ext>
            </a:extLst>
          </p:cNvPr>
          <p:cNvCxnSpPr>
            <a:cxnSpLocks/>
          </p:cNvCxnSpPr>
          <p:nvPr/>
        </p:nvCxnSpPr>
        <p:spPr>
          <a:xfrm>
            <a:off x="5890286" y="0"/>
            <a:ext cx="0" cy="685800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Freeform: Shape 19">
            <a:extLst>
              <a:ext uri="{FF2B5EF4-FFF2-40B4-BE49-F238E27FC236}">
                <a16:creationId xmlns:a16="http://schemas.microsoft.com/office/drawing/2014/main" id="{44802668-52FF-4832-99D6-0D87334854CC}"/>
              </a:ext>
            </a:extLst>
          </p:cNvPr>
          <p:cNvSpPr/>
          <p:nvPr/>
        </p:nvSpPr>
        <p:spPr>
          <a:xfrm>
            <a:off x="4391215" y="-5"/>
            <a:ext cx="2225756" cy="1034817"/>
          </a:xfrm>
          <a:custGeom>
            <a:avLst/>
            <a:gdLst>
              <a:gd name="connsiteX0" fmla="*/ 6026027 w 6026027"/>
              <a:gd name="connsiteY0" fmla="*/ 454282 h 1540961"/>
              <a:gd name="connsiteX1" fmla="*/ 1851592 w 6026027"/>
              <a:gd name="connsiteY1" fmla="*/ 454282 h 1540961"/>
              <a:gd name="connsiteX2" fmla="*/ 1851592 w 6026027"/>
              <a:gd name="connsiteY2" fmla="*/ 454283 h 1540961"/>
              <a:gd name="connsiteX3" fmla="*/ 0 w 6026027"/>
              <a:gd name="connsiteY3" fmla="*/ 997622 h 1540961"/>
              <a:gd name="connsiteX4" fmla="*/ 1851592 w 6026027"/>
              <a:gd name="connsiteY4" fmla="*/ 1540960 h 1540961"/>
              <a:gd name="connsiteX5" fmla="*/ 1851592 w 6026027"/>
              <a:gd name="connsiteY5" fmla="*/ 1540961 h 1540961"/>
              <a:gd name="connsiteX6" fmla="*/ 6026027 w 6026027"/>
              <a:gd name="connsiteY6" fmla="*/ 1540961 h 1540961"/>
              <a:gd name="connsiteX7" fmla="*/ 5545243 w 6026027"/>
              <a:gd name="connsiteY7" fmla="*/ 0 h 1540961"/>
              <a:gd name="connsiteX8" fmla="*/ 5545243 w 6026027"/>
              <a:gd name="connsiteY8" fmla="*/ 454281 h 1540961"/>
              <a:gd name="connsiteX9" fmla="*/ 6026026 w 6026027"/>
              <a:gd name="connsiteY9" fmla="*/ 454281 h 154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6027" h="1540961">
                <a:moveTo>
                  <a:pt x="6026027" y="454282"/>
                </a:moveTo>
                <a:lnTo>
                  <a:pt x="1851592" y="454282"/>
                </a:lnTo>
                <a:lnTo>
                  <a:pt x="1851592" y="454283"/>
                </a:lnTo>
                <a:lnTo>
                  <a:pt x="0" y="997622"/>
                </a:lnTo>
                <a:lnTo>
                  <a:pt x="1851592" y="1540960"/>
                </a:lnTo>
                <a:lnTo>
                  <a:pt x="1851592" y="1540961"/>
                </a:lnTo>
                <a:lnTo>
                  <a:pt x="6026027" y="1540961"/>
                </a:lnTo>
                <a:close/>
                <a:moveTo>
                  <a:pt x="5545243" y="0"/>
                </a:moveTo>
                <a:lnTo>
                  <a:pt x="5545243" y="454281"/>
                </a:lnTo>
                <a:lnTo>
                  <a:pt x="6026026" y="454281"/>
                </a:lnTo>
                <a:close/>
              </a:path>
            </a:pathLst>
          </a:custGeom>
          <a:solidFill>
            <a:srgbClr val="0070C0"/>
          </a:solidFill>
          <a:ln>
            <a:noFill/>
          </a:ln>
          <a:effectLst>
            <a:outerShdw blurRad="50800" dist="38100" dir="18900000" algn="b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cxnSp>
        <p:nvCxnSpPr>
          <p:cNvPr id="34" name="Straight Connector 33">
            <a:extLst>
              <a:ext uri="{FF2B5EF4-FFF2-40B4-BE49-F238E27FC236}">
                <a16:creationId xmlns:a16="http://schemas.microsoft.com/office/drawing/2014/main" id="{9A399CCD-BCE2-4623-910C-B7AD003A845D}"/>
              </a:ext>
            </a:extLst>
          </p:cNvPr>
          <p:cNvCxnSpPr/>
          <p:nvPr/>
        </p:nvCxnSpPr>
        <p:spPr>
          <a:xfrm>
            <a:off x="5683348" y="50643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8F218CC3-B40B-46E3-B6A6-27E8D1D3C51F}"/>
              </a:ext>
            </a:extLst>
          </p:cNvPr>
          <p:cNvGrpSpPr/>
          <p:nvPr/>
        </p:nvGrpSpPr>
        <p:grpSpPr>
          <a:xfrm>
            <a:off x="4547581" y="389414"/>
            <a:ext cx="1941292" cy="554078"/>
            <a:chOff x="4683738" y="391613"/>
            <a:chExt cx="1941292" cy="554078"/>
          </a:xfrm>
        </p:grpSpPr>
        <p:cxnSp>
          <p:nvCxnSpPr>
            <p:cNvPr id="60" name="Straight Connector 59">
              <a:extLst>
                <a:ext uri="{FF2B5EF4-FFF2-40B4-BE49-F238E27FC236}">
                  <a16:creationId xmlns:a16="http://schemas.microsoft.com/office/drawing/2014/main" id="{945BB703-B1D8-4E8F-B558-0BBAA9CA8829}"/>
                </a:ext>
              </a:extLst>
            </p:cNvPr>
            <p:cNvCxnSpPr>
              <a:cxnSpLocks/>
            </p:cNvCxnSpPr>
            <p:nvPr/>
          </p:nvCxnSpPr>
          <p:spPr>
            <a:xfrm>
              <a:off x="5190523" y="391613"/>
              <a:ext cx="1434507"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CFF7368-67FF-472D-8951-D73948E7B9A6}"/>
                </a:ext>
              </a:extLst>
            </p:cNvPr>
            <p:cNvCxnSpPr>
              <a:cxnSpLocks/>
            </p:cNvCxnSpPr>
            <p:nvPr/>
          </p:nvCxnSpPr>
          <p:spPr>
            <a:xfrm>
              <a:off x="5190524" y="927652"/>
              <a:ext cx="1434506"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6F5154A-69A8-44DD-A9B2-22055DDE7E4F}"/>
                </a:ext>
              </a:extLst>
            </p:cNvPr>
            <p:cNvCxnSpPr>
              <a:cxnSpLocks/>
            </p:cNvCxnSpPr>
            <p:nvPr/>
          </p:nvCxnSpPr>
          <p:spPr>
            <a:xfrm flipH="1">
              <a:off x="4683738" y="391613"/>
              <a:ext cx="506786" cy="263973"/>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2F79E08-E590-4F15-84B9-34815EDA9941}"/>
                </a:ext>
              </a:extLst>
            </p:cNvPr>
            <p:cNvCxnSpPr>
              <a:cxnSpLocks/>
            </p:cNvCxnSpPr>
            <p:nvPr/>
          </p:nvCxnSpPr>
          <p:spPr>
            <a:xfrm>
              <a:off x="4702071" y="679719"/>
              <a:ext cx="488452" cy="265972"/>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sp>
        <p:nvSpPr>
          <p:cNvPr id="95" name="Freeform: Shape 94">
            <a:extLst>
              <a:ext uri="{FF2B5EF4-FFF2-40B4-BE49-F238E27FC236}">
                <a16:creationId xmlns:a16="http://schemas.microsoft.com/office/drawing/2014/main" id="{5AD08627-D868-462A-9AF2-FF47A096C443}"/>
              </a:ext>
            </a:extLst>
          </p:cNvPr>
          <p:cNvSpPr/>
          <p:nvPr/>
        </p:nvSpPr>
        <p:spPr>
          <a:xfrm>
            <a:off x="4391215" y="1341181"/>
            <a:ext cx="2225756" cy="987727"/>
          </a:xfrm>
          <a:custGeom>
            <a:avLst/>
            <a:gdLst>
              <a:gd name="connsiteX0" fmla="*/ 6026027 w 6026027"/>
              <a:gd name="connsiteY0" fmla="*/ 454282 h 1540961"/>
              <a:gd name="connsiteX1" fmla="*/ 1851592 w 6026027"/>
              <a:gd name="connsiteY1" fmla="*/ 454282 h 1540961"/>
              <a:gd name="connsiteX2" fmla="*/ 1851592 w 6026027"/>
              <a:gd name="connsiteY2" fmla="*/ 454283 h 1540961"/>
              <a:gd name="connsiteX3" fmla="*/ 0 w 6026027"/>
              <a:gd name="connsiteY3" fmla="*/ 997622 h 1540961"/>
              <a:gd name="connsiteX4" fmla="*/ 1851592 w 6026027"/>
              <a:gd name="connsiteY4" fmla="*/ 1540960 h 1540961"/>
              <a:gd name="connsiteX5" fmla="*/ 1851592 w 6026027"/>
              <a:gd name="connsiteY5" fmla="*/ 1540961 h 1540961"/>
              <a:gd name="connsiteX6" fmla="*/ 6026027 w 6026027"/>
              <a:gd name="connsiteY6" fmla="*/ 1540961 h 1540961"/>
              <a:gd name="connsiteX7" fmla="*/ 5545243 w 6026027"/>
              <a:gd name="connsiteY7" fmla="*/ 0 h 1540961"/>
              <a:gd name="connsiteX8" fmla="*/ 5545243 w 6026027"/>
              <a:gd name="connsiteY8" fmla="*/ 454281 h 1540961"/>
              <a:gd name="connsiteX9" fmla="*/ 6026026 w 6026027"/>
              <a:gd name="connsiteY9" fmla="*/ 454281 h 154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6027" h="1540961">
                <a:moveTo>
                  <a:pt x="6026027" y="454282"/>
                </a:moveTo>
                <a:lnTo>
                  <a:pt x="1851592" y="454282"/>
                </a:lnTo>
                <a:lnTo>
                  <a:pt x="1851592" y="454283"/>
                </a:lnTo>
                <a:lnTo>
                  <a:pt x="0" y="997622"/>
                </a:lnTo>
                <a:lnTo>
                  <a:pt x="1851592" y="1540960"/>
                </a:lnTo>
                <a:lnTo>
                  <a:pt x="1851592" y="1540961"/>
                </a:lnTo>
                <a:lnTo>
                  <a:pt x="6026027" y="1540961"/>
                </a:lnTo>
                <a:close/>
                <a:moveTo>
                  <a:pt x="5545243" y="0"/>
                </a:moveTo>
                <a:lnTo>
                  <a:pt x="5545243" y="454281"/>
                </a:lnTo>
                <a:lnTo>
                  <a:pt x="6026026" y="454281"/>
                </a:lnTo>
                <a:close/>
              </a:path>
            </a:pathLst>
          </a:custGeom>
          <a:solidFill>
            <a:schemeClr val="accent4">
              <a:lumMod val="60000"/>
              <a:lumOff val="40000"/>
            </a:schemeClr>
          </a:solidFill>
          <a:ln>
            <a:noFill/>
          </a:ln>
          <a:effectLst>
            <a:outerShdw blurRad="50800" dist="38100" dir="18900000" algn="b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1" algn="ctr"/>
            <a:endParaRPr lang="en-IN" sz="3200" dirty="0">
              <a:solidFill>
                <a:schemeClr val="accent6"/>
              </a:solidFill>
            </a:endParaRPr>
          </a:p>
        </p:txBody>
      </p:sp>
      <p:sp>
        <p:nvSpPr>
          <p:cNvPr id="109" name="Freeform: Shape 108">
            <a:extLst>
              <a:ext uri="{FF2B5EF4-FFF2-40B4-BE49-F238E27FC236}">
                <a16:creationId xmlns:a16="http://schemas.microsoft.com/office/drawing/2014/main" id="{845A441E-8954-496C-AB27-EFBB0F6E84AC}"/>
              </a:ext>
            </a:extLst>
          </p:cNvPr>
          <p:cNvSpPr/>
          <p:nvPr/>
        </p:nvSpPr>
        <p:spPr>
          <a:xfrm>
            <a:off x="4391215" y="2864947"/>
            <a:ext cx="2225756" cy="1034817"/>
          </a:xfrm>
          <a:custGeom>
            <a:avLst/>
            <a:gdLst>
              <a:gd name="connsiteX0" fmla="*/ 6026027 w 6026027"/>
              <a:gd name="connsiteY0" fmla="*/ 454282 h 1540961"/>
              <a:gd name="connsiteX1" fmla="*/ 1851592 w 6026027"/>
              <a:gd name="connsiteY1" fmla="*/ 454282 h 1540961"/>
              <a:gd name="connsiteX2" fmla="*/ 1851592 w 6026027"/>
              <a:gd name="connsiteY2" fmla="*/ 454283 h 1540961"/>
              <a:gd name="connsiteX3" fmla="*/ 0 w 6026027"/>
              <a:gd name="connsiteY3" fmla="*/ 997622 h 1540961"/>
              <a:gd name="connsiteX4" fmla="*/ 1851592 w 6026027"/>
              <a:gd name="connsiteY4" fmla="*/ 1540960 h 1540961"/>
              <a:gd name="connsiteX5" fmla="*/ 1851592 w 6026027"/>
              <a:gd name="connsiteY5" fmla="*/ 1540961 h 1540961"/>
              <a:gd name="connsiteX6" fmla="*/ 6026027 w 6026027"/>
              <a:gd name="connsiteY6" fmla="*/ 1540961 h 1540961"/>
              <a:gd name="connsiteX7" fmla="*/ 5545243 w 6026027"/>
              <a:gd name="connsiteY7" fmla="*/ 0 h 1540961"/>
              <a:gd name="connsiteX8" fmla="*/ 5545243 w 6026027"/>
              <a:gd name="connsiteY8" fmla="*/ 454281 h 1540961"/>
              <a:gd name="connsiteX9" fmla="*/ 6026026 w 6026027"/>
              <a:gd name="connsiteY9" fmla="*/ 454281 h 154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6027" h="1540961">
                <a:moveTo>
                  <a:pt x="6026027" y="454282"/>
                </a:moveTo>
                <a:lnTo>
                  <a:pt x="1851592" y="454282"/>
                </a:lnTo>
                <a:lnTo>
                  <a:pt x="1851592" y="454283"/>
                </a:lnTo>
                <a:lnTo>
                  <a:pt x="0" y="997622"/>
                </a:lnTo>
                <a:lnTo>
                  <a:pt x="1851592" y="1540960"/>
                </a:lnTo>
                <a:lnTo>
                  <a:pt x="1851592" y="1540961"/>
                </a:lnTo>
                <a:lnTo>
                  <a:pt x="6026027" y="1540961"/>
                </a:lnTo>
                <a:close/>
                <a:moveTo>
                  <a:pt x="5545243" y="0"/>
                </a:moveTo>
                <a:lnTo>
                  <a:pt x="5545243" y="454281"/>
                </a:lnTo>
                <a:lnTo>
                  <a:pt x="6026026" y="454281"/>
                </a:lnTo>
                <a:close/>
              </a:path>
            </a:pathLst>
          </a:custGeom>
          <a:solidFill>
            <a:srgbClr val="FF0000"/>
          </a:solidFill>
          <a:ln>
            <a:noFill/>
          </a:ln>
          <a:effectLst>
            <a:outerShdw blurRad="50800" dist="38100" dir="18900000" algn="b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3600" dirty="0"/>
          </a:p>
        </p:txBody>
      </p:sp>
      <p:sp>
        <p:nvSpPr>
          <p:cNvPr id="110" name="Freeform: Shape 109">
            <a:extLst>
              <a:ext uri="{FF2B5EF4-FFF2-40B4-BE49-F238E27FC236}">
                <a16:creationId xmlns:a16="http://schemas.microsoft.com/office/drawing/2014/main" id="{203A0852-8483-4E87-9A06-1EF0A58C9C87}"/>
              </a:ext>
            </a:extLst>
          </p:cNvPr>
          <p:cNvSpPr/>
          <p:nvPr/>
        </p:nvSpPr>
        <p:spPr>
          <a:xfrm>
            <a:off x="4399274" y="4290878"/>
            <a:ext cx="2225756" cy="1034816"/>
          </a:xfrm>
          <a:custGeom>
            <a:avLst/>
            <a:gdLst>
              <a:gd name="connsiteX0" fmla="*/ 6026027 w 6026027"/>
              <a:gd name="connsiteY0" fmla="*/ 454282 h 1540961"/>
              <a:gd name="connsiteX1" fmla="*/ 1851592 w 6026027"/>
              <a:gd name="connsiteY1" fmla="*/ 454282 h 1540961"/>
              <a:gd name="connsiteX2" fmla="*/ 1851592 w 6026027"/>
              <a:gd name="connsiteY2" fmla="*/ 454283 h 1540961"/>
              <a:gd name="connsiteX3" fmla="*/ 0 w 6026027"/>
              <a:gd name="connsiteY3" fmla="*/ 997622 h 1540961"/>
              <a:gd name="connsiteX4" fmla="*/ 1851592 w 6026027"/>
              <a:gd name="connsiteY4" fmla="*/ 1540960 h 1540961"/>
              <a:gd name="connsiteX5" fmla="*/ 1851592 w 6026027"/>
              <a:gd name="connsiteY5" fmla="*/ 1540961 h 1540961"/>
              <a:gd name="connsiteX6" fmla="*/ 6026027 w 6026027"/>
              <a:gd name="connsiteY6" fmla="*/ 1540961 h 1540961"/>
              <a:gd name="connsiteX7" fmla="*/ 5545243 w 6026027"/>
              <a:gd name="connsiteY7" fmla="*/ 0 h 1540961"/>
              <a:gd name="connsiteX8" fmla="*/ 5545243 w 6026027"/>
              <a:gd name="connsiteY8" fmla="*/ 454281 h 1540961"/>
              <a:gd name="connsiteX9" fmla="*/ 6026026 w 6026027"/>
              <a:gd name="connsiteY9" fmla="*/ 454281 h 154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6027" h="1540961">
                <a:moveTo>
                  <a:pt x="6026027" y="454282"/>
                </a:moveTo>
                <a:lnTo>
                  <a:pt x="1851592" y="454282"/>
                </a:lnTo>
                <a:lnTo>
                  <a:pt x="1851592" y="454283"/>
                </a:lnTo>
                <a:lnTo>
                  <a:pt x="0" y="997622"/>
                </a:lnTo>
                <a:lnTo>
                  <a:pt x="1851592" y="1540960"/>
                </a:lnTo>
                <a:lnTo>
                  <a:pt x="1851592" y="1540961"/>
                </a:lnTo>
                <a:lnTo>
                  <a:pt x="6026027" y="1540961"/>
                </a:lnTo>
                <a:close/>
                <a:moveTo>
                  <a:pt x="5545243" y="0"/>
                </a:moveTo>
                <a:lnTo>
                  <a:pt x="5545243" y="454281"/>
                </a:lnTo>
                <a:lnTo>
                  <a:pt x="6026026" y="454281"/>
                </a:lnTo>
                <a:close/>
              </a:path>
            </a:pathLst>
          </a:custGeom>
          <a:solidFill>
            <a:schemeClr val="accent6"/>
          </a:solidFill>
          <a:ln>
            <a:noFill/>
          </a:ln>
          <a:effectLst>
            <a:outerShdw blurRad="50800" dist="38100" dir="18900000" algn="b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1" name="Freeform: Shape 110">
            <a:extLst>
              <a:ext uri="{FF2B5EF4-FFF2-40B4-BE49-F238E27FC236}">
                <a16:creationId xmlns:a16="http://schemas.microsoft.com/office/drawing/2014/main" id="{A535F09A-FFFE-4AB6-A349-08D8DD402FEF}"/>
              </a:ext>
            </a:extLst>
          </p:cNvPr>
          <p:cNvSpPr/>
          <p:nvPr/>
        </p:nvSpPr>
        <p:spPr>
          <a:xfrm>
            <a:off x="4399274" y="5603357"/>
            <a:ext cx="2225756" cy="1034817"/>
          </a:xfrm>
          <a:custGeom>
            <a:avLst/>
            <a:gdLst>
              <a:gd name="connsiteX0" fmla="*/ 6026027 w 6026027"/>
              <a:gd name="connsiteY0" fmla="*/ 454282 h 1540961"/>
              <a:gd name="connsiteX1" fmla="*/ 1851592 w 6026027"/>
              <a:gd name="connsiteY1" fmla="*/ 454282 h 1540961"/>
              <a:gd name="connsiteX2" fmla="*/ 1851592 w 6026027"/>
              <a:gd name="connsiteY2" fmla="*/ 454283 h 1540961"/>
              <a:gd name="connsiteX3" fmla="*/ 0 w 6026027"/>
              <a:gd name="connsiteY3" fmla="*/ 997622 h 1540961"/>
              <a:gd name="connsiteX4" fmla="*/ 1851592 w 6026027"/>
              <a:gd name="connsiteY4" fmla="*/ 1540960 h 1540961"/>
              <a:gd name="connsiteX5" fmla="*/ 1851592 w 6026027"/>
              <a:gd name="connsiteY5" fmla="*/ 1540961 h 1540961"/>
              <a:gd name="connsiteX6" fmla="*/ 6026027 w 6026027"/>
              <a:gd name="connsiteY6" fmla="*/ 1540961 h 1540961"/>
              <a:gd name="connsiteX7" fmla="*/ 5545243 w 6026027"/>
              <a:gd name="connsiteY7" fmla="*/ 0 h 1540961"/>
              <a:gd name="connsiteX8" fmla="*/ 5545243 w 6026027"/>
              <a:gd name="connsiteY8" fmla="*/ 454281 h 1540961"/>
              <a:gd name="connsiteX9" fmla="*/ 6026026 w 6026027"/>
              <a:gd name="connsiteY9" fmla="*/ 454281 h 154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6027" h="1540961">
                <a:moveTo>
                  <a:pt x="6026027" y="454282"/>
                </a:moveTo>
                <a:lnTo>
                  <a:pt x="1851592" y="454282"/>
                </a:lnTo>
                <a:lnTo>
                  <a:pt x="1851592" y="454283"/>
                </a:lnTo>
                <a:lnTo>
                  <a:pt x="0" y="997622"/>
                </a:lnTo>
                <a:lnTo>
                  <a:pt x="1851592" y="1540960"/>
                </a:lnTo>
                <a:lnTo>
                  <a:pt x="1851592" y="1540961"/>
                </a:lnTo>
                <a:lnTo>
                  <a:pt x="6026027" y="1540961"/>
                </a:lnTo>
                <a:close/>
                <a:moveTo>
                  <a:pt x="5545243" y="0"/>
                </a:moveTo>
                <a:lnTo>
                  <a:pt x="5545243" y="454281"/>
                </a:lnTo>
                <a:lnTo>
                  <a:pt x="6026026" y="454281"/>
                </a:lnTo>
                <a:close/>
              </a:path>
            </a:pathLst>
          </a:custGeom>
          <a:solidFill>
            <a:srgbClr val="002060"/>
          </a:solidFill>
          <a:ln>
            <a:noFill/>
          </a:ln>
          <a:effectLst>
            <a:outerShdw blurRad="50800" dist="38100" dir="18900000" algn="b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117" name="Group 116">
            <a:extLst>
              <a:ext uri="{FF2B5EF4-FFF2-40B4-BE49-F238E27FC236}">
                <a16:creationId xmlns:a16="http://schemas.microsoft.com/office/drawing/2014/main" id="{EDFF9D18-7D4A-449A-AEE6-3F89287D08E5}"/>
              </a:ext>
            </a:extLst>
          </p:cNvPr>
          <p:cNvGrpSpPr/>
          <p:nvPr/>
        </p:nvGrpSpPr>
        <p:grpSpPr>
          <a:xfrm>
            <a:off x="4570413" y="1684858"/>
            <a:ext cx="1971811" cy="2112245"/>
            <a:chOff x="4683738" y="-1166554"/>
            <a:chExt cx="1971811" cy="2112245"/>
          </a:xfrm>
        </p:grpSpPr>
        <p:cxnSp>
          <p:nvCxnSpPr>
            <p:cNvPr id="118" name="Straight Connector 117">
              <a:extLst>
                <a:ext uri="{FF2B5EF4-FFF2-40B4-BE49-F238E27FC236}">
                  <a16:creationId xmlns:a16="http://schemas.microsoft.com/office/drawing/2014/main" id="{69A18774-8B96-490D-BC9F-2B456DB0A007}"/>
                </a:ext>
              </a:extLst>
            </p:cNvPr>
            <p:cNvCxnSpPr>
              <a:cxnSpLocks/>
            </p:cNvCxnSpPr>
            <p:nvPr/>
          </p:nvCxnSpPr>
          <p:spPr>
            <a:xfrm>
              <a:off x="5190523" y="391613"/>
              <a:ext cx="1434507"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6A0597A-7BDB-46D8-B396-15E7FCF129A7}"/>
                </a:ext>
              </a:extLst>
            </p:cNvPr>
            <p:cNvCxnSpPr>
              <a:cxnSpLocks/>
            </p:cNvCxnSpPr>
            <p:nvPr/>
          </p:nvCxnSpPr>
          <p:spPr>
            <a:xfrm>
              <a:off x="5190524" y="927652"/>
              <a:ext cx="1434506"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DBF6E49-E6A3-4742-ABE7-90A745475DB0}"/>
                </a:ext>
              </a:extLst>
            </p:cNvPr>
            <p:cNvCxnSpPr>
              <a:cxnSpLocks/>
            </p:cNvCxnSpPr>
            <p:nvPr/>
          </p:nvCxnSpPr>
          <p:spPr>
            <a:xfrm flipH="1">
              <a:off x="4683738" y="391613"/>
              <a:ext cx="506786" cy="263973"/>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9759087-2E52-4F8C-BF68-3D999B531D00}"/>
                </a:ext>
              </a:extLst>
            </p:cNvPr>
            <p:cNvCxnSpPr>
              <a:cxnSpLocks/>
            </p:cNvCxnSpPr>
            <p:nvPr/>
          </p:nvCxnSpPr>
          <p:spPr>
            <a:xfrm>
              <a:off x="4702071" y="679719"/>
              <a:ext cx="488452" cy="265972"/>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58FB0AD-60F7-4D9C-BD6C-178360C8ED39}"/>
                </a:ext>
              </a:extLst>
            </p:cNvPr>
            <p:cNvCxnSpPr>
              <a:cxnSpLocks/>
            </p:cNvCxnSpPr>
            <p:nvPr/>
          </p:nvCxnSpPr>
          <p:spPr>
            <a:xfrm>
              <a:off x="5221042" y="-1166554"/>
              <a:ext cx="1434507"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FDD3FEF-71A5-4139-9FDA-6D5A3FA31ABF}"/>
                </a:ext>
              </a:extLst>
            </p:cNvPr>
            <p:cNvCxnSpPr>
              <a:cxnSpLocks/>
            </p:cNvCxnSpPr>
            <p:nvPr/>
          </p:nvCxnSpPr>
          <p:spPr>
            <a:xfrm>
              <a:off x="5221043" y="-630515"/>
              <a:ext cx="1434506"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14EC14-CC4A-4D9A-A859-1C873E1053E8}"/>
                </a:ext>
              </a:extLst>
            </p:cNvPr>
            <p:cNvCxnSpPr>
              <a:cxnSpLocks/>
            </p:cNvCxnSpPr>
            <p:nvPr/>
          </p:nvCxnSpPr>
          <p:spPr>
            <a:xfrm flipH="1">
              <a:off x="4714257" y="-1166554"/>
              <a:ext cx="506786" cy="263973"/>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6C69EEF-952F-4594-A3BF-0EEC9056EFB3}"/>
                </a:ext>
              </a:extLst>
            </p:cNvPr>
            <p:cNvCxnSpPr>
              <a:cxnSpLocks/>
            </p:cNvCxnSpPr>
            <p:nvPr/>
          </p:nvCxnSpPr>
          <p:spPr>
            <a:xfrm>
              <a:off x="4732590" y="-878448"/>
              <a:ext cx="488452" cy="265972"/>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58DED02E-7137-4BB8-955E-8EAF97B0FC91}"/>
              </a:ext>
            </a:extLst>
          </p:cNvPr>
          <p:cNvGrpSpPr/>
          <p:nvPr/>
        </p:nvGrpSpPr>
        <p:grpSpPr>
          <a:xfrm>
            <a:off x="4585931" y="6019084"/>
            <a:ext cx="1941292" cy="554078"/>
            <a:chOff x="4683738" y="391613"/>
            <a:chExt cx="1941292" cy="554078"/>
          </a:xfrm>
        </p:grpSpPr>
        <p:cxnSp>
          <p:nvCxnSpPr>
            <p:cNvPr id="123" name="Straight Connector 122">
              <a:extLst>
                <a:ext uri="{FF2B5EF4-FFF2-40B4-BE49-F238E27FC236}">
                  <a16:creationId xmlns:a16="http://schemas.microsoft.com/office/drawing/2014/main" id="{A64219B7-0D6B-40B6-97EB-21C716E4E168}"/>
                </a:ext>
              </a:extLst>
            </p:cNvPr>
            <p:cNvCxnSpPr>
              <a:cxnSpLocks/>
            </p:cNvCxnSpPr>
            <p:nvPr/>
          </p:nvCxnSpPr>
          <p:spPr>
            <a:xfrm>
              <a:off x="5190523" y="391613"/>
              <a:ext cx="1434507"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0551931-89CD-4608-BDEB-05693CA4C6AE}"/>
                </a:ext>
              </a:extLst>
            </p:cNvPr>
            <p:cNvCxnSpPr>
              <a:cxnSpLocks/>
            </p:cNvCxnSpPr>
            <p:nvPr/>
          </p:nvCxnSpPr>
          <p:spPr>
            <a:xfrm>
              <a:off x="5190524" y="927652"/>
              <a:ext cx="1434506"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C62875-6DA3-40DD-9510-6D41652906D2}"/>
                </a:ext>
              </a:extLst>
            </p:cNvPr>
            <p:cNvCxnSpPr>
              <a:cxnSpLocks/>
            </p:cNvCxnSpPr>
            <p:nvPr/>
          </p:nvCxnSpPr>
          <p:spPr>
            <a:xfrm flipH="1">
              <a:off x="4683738" y="391613"/>
              <a:ext cx="506786" cy="263973"/>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45C842D-7451-45E8-A241-FCE070DD44BA}"/>
                </a:ext>
              </a:extLst>
            </p:cNvPr>
            <p:cNvCxnSpPr>
              <a:cxnSpLocks/>
            </p:cNvCxnSpPr>
            <p:nvPr/>
          </p:nvCxnSpPr>
          <p:spPr>
            <a:xfrm>
              <a:off x="4702071" y="679719"/>
              <a:ext cx="488452" cy="265972"/>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D3DD9AB-30B2-4FAC-9353-5589C4D87DDA}"/>
              </a:ext>
            </a:extLst>
          </p:cNvPr>
          <p:cNvGrpSpPr/>
          <p:nvPr/>
        </p:nvGrpSpPr>
        <p:grpSpPr>
          <a:xfrm>
            <a:off x="4585931" y="4665725"/>
            <a:ext cx="1941292" cy="554078"/>
            <a:chOff x="4683738" y="391613"/>
            <a:chExt cx="1941292" cy="554078"/>
          </a:xfrm>
        </p:grpSpPr>
        <p:cxnSp>
          <p:nvCxnSpPr>
            <p:cNvPr id="128" name="Straight Connector 127">
              <a:extLst>
                <a:ext uri="{FF2B5EF4-FFF2-40B4-BE49-F238E27FC236}">
                  <a16:creationId xmlns:a16="http://schemas.microsoft.com/office/drawing/2014/main" id="{8D9E6A66-638A-4676-932F-DD8E529B9D2A}"/>
                </a:ext>
              </a:extLst>
            </p:cNvPr>
            <p:cNvCxnSpPr>
              <a:cxnSpLocks/>
            </p:cNvCxnSpPr>
            <p:nvPr/>
          </p:nvCxnSpPr>
          <p:spPr>
            <a:xfrm>
              <a:off x="5190523" y="391613"/>
              <a:ext cx="1434507"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72F79CD-99CA-4157-9DB5-AA1B5BE27507}"/>
                </a:ext>
              </a:extLst>
            </p:cNvPr>
            <p:cNvCxnSpPr>
              <a:cxnSpLocks/>
            </p:cNvCxnSpPr>
            <p:nvPr/>
          </p:nvCxnSpPr>
          <p:spPr>
            <a:xfrm>
              <a:off x="5190524" y="927652"/>
              <a:ext cx="1434506"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FA0076-3F50-44FC-AD80-84F16CE849A6}"/>
                </a:ext>
              </a:extLst>
            </p:cNvPr>
            <p:cNvCxnSpPr>
              <a:cxnSpLocks/>
            </p:cNvCxnSpPr>
            <p:nvPr/>
          </p:nvCxnSpPr>
          <p:spPr>
            <a:xfrm flipH="1">
              <a:off x="4683738" y="391613"/>
              <a:ext cx="506786" cy="263973"/>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92E012B-8BD0-4E53-9522-539165272F2C}"/>
                </a:ext>
              </a:extLst>
            </p:cNvPr>
            <p:cNvCxnSpPr>
              <a:cxnSpLocks/>
            </p:cNvCxnSpPr>
            <p:nvPr/>
          </p:nvCxnSpPr>
          <p:spPr>
            <a:xfrm>
              <a:off x="4702071" y="679719"/>
              <a:ext cx="488452" cy="265972"/>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sp>
        <p:nvSpPr>
          <p:cNvPr id="132" name="TextBox 131">
            <a:extLst>
              <a:ext uri="{FF2B5EF4-FFF2-40B4-BE49-F238E27FC236}">
                <a16:creationId xmlns:a16="http://schemas.microsoft.com/office/drawing/2014/main" id="{777F9C29-AFB8-434B-A9EF-EA2B3135CD44}"/>
              </a:ext>
            </a:extLst>
          </p:cNvPr>
          <p:cNvSpPr txBox="1"/>
          <p:nvPr/>
        </p:nvSpPr>
        <p:spPr>
          <a:xfrm>
            <a:off x="5256450" y="362024"/>
            <a:ext cx="1115014" cy="646331"/>
          </a:xfrm>
          <a:prstGeom prst="rect">
            <a:avLst/>
          </a:prstGeom>
          <a:noFill/>
        </p:spPr>
        <p:txBody>
          <a:bodyPr wrap="square" rtlCol="0">
            <a:spAutoFit/>
          </a:bodyPr>
          <a:lstStyle/>
          <a:p>
            <a:r>
              <a:rPr lang="en-US" sz="3600" dirty="0">
                <a:solidFill>
                  <a:schemeClr val="bg1"/>
                </a:solidFill>
              </a:rPr>
              <a:t>01</a:t>
            </a:r>
            <a:endParaRPr lang="en-IN" sz="3600" dirty="0">
              <a:solidFill>
                <a:schemeClr val="bg1"/>
              </a:solidFill>
            </a:endParaRPr>
          </a:p>
        </p:txBody>
      </p:sp>
      <p:sp>
        <p:nvSpPr>
          <p:cNvPr id="140" name="TextBox 139">
            <a:extLst>
              <a:ext uri="{FF2B5EF4-FFF2-40B4-BE49-F238E27FC236}">
                <a16:creationId xmlns:a16="http://schemas.microsoft.com/office/drawing/2014/main" id="{26BE04E9-A7A1-40E7-9EF9-3456F2BB87B8}"/>
              </a:ext>
            </a:extLst>
          </p:cNvPr>
          <p:cNvSpPr txBox="1"/>
          <p:nvPr/>
        </p:nvSpPr>
        <p:spPr>
          <a:xfrm>
            <a:off x="5236944" y="3217339"/>
            <a:ext cx="1115014" cy="646331"/>
          </a:xfrm>
          <a:prstGeom prst="rect">
            <a:avLst/>
          </a:prstGeom>
          <a:noFill/>
        </p:spPr>
        <p:txBody>
          <a:bodyPr wrap="square" rtlCol="0">
            <a:spAutoFit/>
          </a:bodyPr>
          <a:lstStyle/>
          <a:p>
            <a:r>
              <a:rPr lang="en-US" sz="3600" dirty="0">
                <a:solidFill>
                  <a:schemeClr val="bg1"/>
                </a:solidFill>
              </a:rPr>
              <a:t>03</a:t>
            </a:r>
            <a:endParaRPr lang="en-IN" sz="3600" dirty="0">
              <a:solidFill>
                <a:schemeClr val="bg1"/>
              </a:solidFill>
            </a:endParaRPr>
          </a:p>
        </p:txBody>
      </p:sp>
      <p:sp>
        <p:nvSpPr>
          <p:cNvPr id="142" name="TextBox 141">
            <a:extLst>
              <a:ext uri="{FF2B5EF4-FFF2-40B4-BE49-F238E27FC236}">
                <a16:creationId xmlns:a16="http://schemas.microsoft.com/office/drawing/2014/main" id="{E4EE51CC-A0DE-4211-94B5-8FF3CBDEDBCD}"/>
              </a:ext>
            </a:extLst>
          </p:cNvPr>
          <p:cNvSpPr txBox="1"/>
          <p:nvPr/>
        </p:nvSpPr>
        <p:spPr>
          <a:xfrm>
            <a:off x="5250079" y="4633858"/>
            <a:ext cx="1115014" cy="646331"/>
          </a:xfrm>
          <a:prstGeom prst="rect">
            <a:avLst/>
          </a:prstGeom>
          <a:noFill/>
        </p:spPr>
        <p:txBody>
          <a:bodyPr wrap="square" rtlCol="0">
            <a:spAutoFit/>
          </a:bodyPr>
          <a:lstStyle/>
          <a:p>
            <a:r>
              <a:rPr lang="en-US" sz="3600" dirty="0">
                <a:solidFill>
                  <a:schemeClr val="bg1"/>
                </a:solidFill>
              </a:rPr>
              <a:t>04</a:t>
            </a:r>
            <a:endParaRPr lang="en-IN" sz="3600" dirty="0">
              <a:solidFill>
                <a:schemeClr val="bg1"/>
              </a:solidFill>
            </a:endParaRPr>
          </a:p>
        </p:txBody>
      </p:sp>
      <p:sp>
        <p:nvSpPr>
          <p:cNvPr id="143" name="TextBox 142">
            <a:extLst>
              <a:ext uri="{FF2B5EF4-FFF2-40B4-BE49-F238E27FC236}">
                <a16:creationId xmlns:a16="http://schemas.microsoft.com/office/drawing/2014/main" id="{A6DE3942-2E2F-48AB-B855-23C5E92DD32E}"/>
              </a:ext>
            </a:extLst>
          </p:cNvPr>
          <p:cNvSpPr txBox="1"/>
          <p:nvPr/>
        </p:nvSpPr>
        <p:spPr>
          <a:xfrm>
            <a:off x="5261649" y="5991843"/>
            <a:ext cx="1115014" cy="646331"/>
          </a:xfrm>
          <a:prstGeom prst="rect">
            <a:avLst/>
          </a:prstGeom>
          <a:noFill/>
        </p:spPr>
        <p:txBody>
          <a:bodyPr wrap="square" rtlCol="0">
            <a:spAutoFit/>
          </a:bodyPr>
          <a:lstStyle/>
          <a:p>
            <a:r>
              <a:rPr lang="en-US" sz="3600" dirty="0">
                <a:solidFill>
                  <a:schemeClr val="bg1"/>
                </a:solidFill>
              </a:rPr>
              <a:t>05</a:t>
            </a:r>
            <a:endParaRPr lang="en-IN" sz="3600" dirty="0">
              <a:solidFill>
                <a:schemeClr val="bg1"/>
              </a:solidFill>
            </a:endParaRPr>
          </a:p>
        </p:txBody>
      </p:sp>
      <p:sp>
        <p:nvSpPr>
          <p:cNvPr id="144" name="TextBox 143">
            <a:extLst>
              <a:ext uri="{FF2B5EF4-FFF2-40B4-BE49-F238E27FC236}">
                <a16:creationId xmlns:a16="http://schemas.microsoft.com/office/drawing/2014/main" id="{A8EDD17A-0FC8-4820-8818-D7B4CA6E695A}"/>
              </a:ext>
            </a:extLst>
          </p:cNvPr>
          <p:cNvSpPr txBox="1"/>
          <p:nvPr/>
        </p:nvSpPr>
        <p:spPr>
          <a:xfrm>
            <a:off x="5267463" y="1625665"/>
            <a:ext cx="1115014" cy="646331"/>
          </a:xfrm>
          <a:prstGeom prst="rect">
            <a:avLst/>
          </a:prstGeom>
          <a:noFill/>
        </p:spPr>
        <p:txBody>
          <a:bodyPr wrap="square" rtlCol="0">
            <a:spAutoFit/>
          </a:bodyPr>
          <a:lstStyle/>
          <a:p>
            <a:r>
              <a:rPr lang="en-US" sz="3600" dirty="0">
                <a:solidFill>
                  <a:schemeClr val="bg1"/>
                </a:solidFill>
              </a:rPr>
              <a:t>02</a:t>
            </a:r>
            <a:endParaRPr lang="en-IN" sz="3600" dirty="0">
              <a:solidFill>
                <a:schemeClr val="bg1"/>
              </a:solidFill>
            </a:endParaRPr>
          </a:p>
        </p:txBody>
      </p:sp>
      <p:sp>
        <p:nvSpPr>
          <p:cNvPr id="145" name="TextBox 144">
            <a:extLst>
              <a:ext uri="{FF2B5EF4-FFF2-40B4-BE49-F238E27FC236}">
                <a16:creationId xmlns:a16="http://schemas.microsoft.com/office/drawing/2014/main" id="{F3D257D5-83DA-462D-9E13-CC8E8BA159DD}"/>
              </a:ext>
            </a:extLst>
          </p:cNvPr>
          <p:cNvSpPr txBox="1"/>
          <p:nvPr/>
        </p:nvSpPr>
        <p:spPr>
          <a:xfrm>
            <a:off x="7236699" y="450037"/>
            <a:ext cx="4206240" cy="584775"/>
          </a:xfrm>
          <a:prstGeom prst="rect">
            <a:avLst/>
          </a:prstGeom>
          <a:noFill/>
        </p:spPr>
        <p:txBody>
          <a:bodyPr wrap="square" rtlCol="0">
            <a:spAutoFit/>
          </a:bodyPr>
          <a:lstStyle/>
          <a:p>
            <a:r>
              <a:rPr lang="en-US" sz="3200" b="1" dirty="0">
                <a:solidFill>
                  <a:srgbClr val="FFC000"/>
                </a:solidFill>
                <a:latin typeface="Bodoni MT Black" panose="02070A03080606020203" pitchFamily="18" charset="0"/>
              </a:rPr>
              <a:t>INTRODUCTION</a:t>
            </a:r>
            <a:endParaRPr lang="en-IN" sz="3200" b="1" dirty="0">
              <a:solidFill>
                <a:srgbClr val="FFC000"/>
              </a:solidFill>
              <a:latin typeface="Bodoni MT Black" panose="02070A03080606020203" pitchFamily="18" charset="0"/>
            </a:endParaRPr>
          </a:p>
        </p:txBody>
      </p:sp>
      <p:sp>
        <p:nvSpPr>
          <p:cNvPr id="146" name="TextBox 145">
            <a:extLst>
              <a:ext uri="{FF2B5EF4-FFF2-40B4-BE49-F238E27FC236}">
                <a16:creationId xmlns:a16="http://schemas.microsoft.com/office/drawing/2014/main" id="{24FC7D94-1BB3-46E8-8749-7C2D35B65801}"/>
              </a:ext>
            </a:extLst>
          </p:cNvPr>
          <p:cNvSpPr txBox="1"/>
          <p:nvPr/>
        </p:nvSpPr>
        <p:spPr>
          <a:xfrm>
            <a:off x="7257178" y="1434355"/>
            <a:ext cx="4029265" cy="1077218"/>
          </a:xfrm>
          <a:prstGeom prst="rect">
            <a:avLst/>
          </a:prstGeom>
          <a:noFill/>
        </p:spPr>
        <p:txBody>
          <a:bodyPr wrap="square" rtlCol="0">
            <a:spAutoFit/>
          </a:bodyPr>
          <a:lstStyle/>
          <a:p>
            <a:r>
              <a:rPr lang="en-US" sz="3200" b="1" dirty="0">
                <a:solidFill>
                  <a:srgbClr val="FFC000"/>
                </a:solidFill>
                <a:latin typeface="Bodoni MT Black" panose="02070A03080606020203" pitchFamily="18" charset="0"/>
              </a:rPr>
              <a:t>DATA COLLECTION</a:t>
            </a:r>
            <a:endParaRPr lang="en-IN" sz="3200" b="1" dirty="0">
              <a:solidFill>
                <a:srgbClr val="FFC000"/>
              </a:solidFill>
              <a:latin typeface="Bodoni MT Black" panose="02070A03080606020203" pitchFamily="18" charset="0"/>
            </a:endParaRPr>
          </a:p>
        </p:txBody>
      </p:sp>
      <p:sp>
        <p:nvSpPr>
          <p:cNvPr id="147" name="TextBox 146">
            <a:extLst>
              <a:ext uri="{FF2B5EF4-FFF2-40B4-BE49-F238E27FC236}">
                <a16:creationId xmlns:a16="http://schemas.microsoft.com/office/drawing/2014/main" id="{8729B352-0F55-40A4-8E78-C1CC3EF149F5}"/>
              </a:ext>
            </a:extLst>
          </p:cNvPr>
          <p:cNvSpPr txBox="1"/>
          <p:nvPr/>
        </p:nvSpPr>
        <p:spPr>
          <a:xfrm>
            <a:off x="7274335" y="2968389"/>
            <a:ext cx="3668647" cy="1077218"/>
          </a:xfrm>
          <a:prstGeom prst="rect">
            <a:avLst/>
          </a:prstGeom>
          <a:noFill/>
        </p:spPr>
        <p:txBody>
          <a:bodyPr wrap="square" rtlCol="0">
            <a:spAutoFit/>
          </a:bodyPr>
          <a:lstStyle/>
          <a:p>
            <a:r>
              <a:rPr lang="en-US" sz="3200" b="1" dirty="0">
                <a:solidFill>
                  <a:srgbClr val="FFC000"/>
                </a:solidFill>
                <a:latin typeface="Bodoni MT Black" panose="02070A03080606020203" pitchFamily="18" charset="0"/>
              </a:rPr>
              <a:t>DATA PRE-PROCESSING</a:t>
            </a:r>
            <a:endParaRPr lang="en-IN" sz="3200" b="1" dirty="0">
              <a:solidFill>
                <a:srgbClr val="FFC000"/>
              </a:solidFill>
              <a:latin typeface="Bodoni MT Black" panose="02070A03080606020203" pitchFamily="18" charset="0"/>
            </a:endParaRPr>
          </a:p>
        </p:txBody>
      </p:sp>
      <p:sp>
        <p:nvSpPr>
          <p:cNvPr id="148" name="TextBox 147">
            <a:extLst>
              <a:ext uri="{FF2B5EF4-FFF2-40B4-BE49-F238E27FC236}">
                <a16:creationId xmlns:a16="http://schemas.microsoft.com/office/drawing/2014/main" id="{2D8622BF-5643-46F2-8F52-631F2978A3F2}"/>
              </a:ext>
            </a:extLst>
          </p:cNvPr>
          <p:cNvSpPr txBox="1"/>
          <p:nvPr/>
        </p:nvSpPr>
        <p:spPr>
          <a:xfrm>
            <a:off x="7247853" y="4502423"/>
            <a:ext cx="3492901" cy="954107"/>
          </a:xfrm>
          <a:prstGeom prst="rect">
            <a:avLst/>
          </a:prstGeom>
          <a:noFill/>
        </p:spPr>
        <p:txBody>
          <a:bodyPr wrap="square" rtlCol="0">
            <a:spAutoFit/>
          </a:bodyPr>
          <a:lstStyle/>
          <a:p>
            <a:r>
              <a:rPr lang="en-US" sz="2800" dirty="0">
                <a:solidFill>
                  <a:schemeClr val="accent4"/>
                </a:solidFill>
                <a:latin typeface="Bodoni MT Black" panose="02070A03080606020203" pitchFamily="18" charset="0"/>
              </a:rPr>
              <a:t>EXPLORATORY DATA ANALYSIS</a:t>
            </a:r>
            <a:endParaRPr lang="en-IN" sz="2800" dirty="0">
              <a:solidFill>
                <a:schemeClr val="accent4"/>
              </a:solidFill>
              <a:latin typeface="Bodoni MT Black" panose="02070A03080606020203" pitchFamily="18" charset="0"/>
            </a:endParaRPr>
          </a:p>
        </p:txBody>
      </p:sp>
      <p:sp>
        <p:nvSpPr>
          <p:cNvPr id="149" name="TextBox 148">
            <a:extLst>
              <a:ext uri="{FF2B5EF4-FFF2-40B4-BE49-F238E27FC236}">
                <a16:creationId xmlns:a16="http://schemas.microsoft.com/office/drawing/2014/main" id="{FB4C684B-8D10-49F0-A56F-D9AE060D248C}"/>
              </a:ext>
            </a:extLst>
          </p:cNvPr>
          <p:cNvSpPr txBox="1"/>
          <p:nvPr/>
        </p:nvSpPr>
        <p:spPr>
          <a:xfrm>
            <a:off x="7296315" y="5916956"/>
            <a:ext cx="3135757" cy="523220"/>
          </a:xfrm>
          <a:prstGeom prst="rect">
            <a:avLst/>
          </a:prstGeom>
          <a:noFill/>
        </p:spPr>
        <p:txBody>
          <a:bodyPr wrap="square" rtlCol="0">
            <a:spAutoFit/>
          </a:bodyPr>
          <a:lstStyle/>
          <a:p>
            <a:r>
              <a:rPr lang="en-US" sz="2800" b="1" dirty="0">
                <a:solidFill>
                  <a:schemeClr val="accent4"/>
                </a:solidFill>
                <a:latin typeface="Bodoni MT Black" panose="02070A03080606020203" pitchFamily="18" charset="0"/>
              </a:rPr>
              <a:t>CONCLUSION</a:t>
            </a:r>
            <a:endParaRPr lang="en-IN" sz="2800" b="1" dirty="0">
              <a:solidFill>
                <a:schemeClr val="accent4"/>
              </a:solidFill>
              <a:latin typeface="Bodoni MT Black" panose="02070A03080606020203" pitchFamily="18" charset="0"/>
            </a:endParaRPr>
          </a:p>
        </p:txBody>
      </p:sp>
      <p:pic>
        <p:nvPicPr>
          <p:cNvPr id="3" name="Audio 2">
            <a:hlinkClick r:id="" action="ppaction://media"/>
            <a:extLst>
              <a:ext uri="{FF2B5EF4-FFF2-40B4-BE49-F238E27FC236}">
                <a16:creationId xmlns:a16="http://schemas.microsoft.com/office/drawing/2014/main" id="{7811ECD5-540C-4569-9A11-01A61DD1AD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63040603"/>
      </p:ext>
    </p:extLst>
  </p:cSld>
  <p:clrMapOvr>
    <a:masterClrMapping/>
  </p:clrMapOvr>
  <mc:AlternateContent xmlns:mc="http://schemas.openxmlformats.org/markup-compatibility/2006">
    <mc:Choice xmlns:p14="http://schemas.microsoft.com/office/powerpoint/2010/main" Requires="p14">
      <p:transition spd="slow" p14:dur="2000" advTm="964"/>
    </mc:Choice>
    <mc:Fallback>
      <p:transition spd="slow" advTm="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4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33BE1A-0169-4ECF-8D8A-B7A78D21A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738" y="714376"/>
            <a:ext cx="5553287" cy="5514974"/>
          </a:xfrm>
          <a:prstGeom prst="rect">
            <a:avLst/>
          </a:prstGeom>
        </p:spPr>
      </p:pic>
      <p:sp>
        <p:nvSpPr>
          <p:cNvPr id="8" name="Content Placeholder 7">
            <a:extLst>
              <a:ext uri="{FF2B5EF4-FFF2-40B4-BE49-F238E27FC236}">
                <a16:creationId xmlns:a16="http://schemas.microsoft.com/office/drawing/2014/main" id="{BCC90AC3-7719-4E5D-9C31-BED3FB5C54E0}"/>
              </a:ext>
            </a:extLst>
          </p:cNvPr>
          <p:cNvSpPr>
            <a:spLocks noGrp="1"/>
          </p:cNvSpPr>
          <p:nvPr>
            <p:ph sz="half" idx="2"/>
          </p:nvPr>
        </p:nvSpPr>
        <p:spPr>
          <a:xfrm>
            <a:off x="6172200" y="661989"/>
            <a:ext cx="5181600" cy="5514974"/>
          </a:xfrm>
        </p:spPr>
        <p:txBody>
          <a:bodyPr>
            <a:normAutofit fontScale="92500" lnSpcReduction="10000"/>
          </a:bodyPr>
          <a:lstStyle/>
          <a:p>
            <a:pPr marL="0" indent="0">
              <a:buNone/>
            </a:pPr>
            <a:r>
              <a:rPr lang="en-US" b="0" i="0" dirty="0">
                <a:solidFill>
                  <a:srgbClr val="19313F"/>
                </a:solidFill>
                <a:effectLst/>
                <a:latin typeface="wfont_928487_22c57ab27fac435c8402320a9f4e3aae"/>
              </a:rPr>
              <a:t>This insight is very helpful in understanding the effect of strong communities in difficult times. </a:t>
            </a:r>
          </a:p>
          <a:p>
            <a:pPr marL="0" indent="0">
              <a:buNone/>
            </a:pPr>
            <a:r>
              <a:rPr lang="en-US" b="0" i="0" dirty="0">
                <a:solidFill>
                  <a:srgbClr val="19313F"/>
                </a:solidFill>
                <a:effectLst/>
                <a:latin typeface="wfont_928487_22c57ab27fac435c8402320a9f4e3aae"/>
              </a:rPr>
              <a:t> The global COVID-19 coronavirus pandemic poses great risks to well-being, especially health and income.</a:t>
            </a:r>
          </a:p>
          <a:p>
            <a:pPr marL="0" indent="0">
              <a:buNone/>
            </a:pPr>
            <a:r>
              <a:rPr lang="en-US" dirty="0">
                <a:solidFill>
                  <a:srgbClr val="19313F"/>
                </a:solidFill>
                <a:latin typeface="wfont_928487_22c57ab27fac435c8402320a9f4e3aae"/>
              </a:rPr>
              <a:t>P</a:t>
            </a:r>
            <a:r>
              <a:rPr lang="en-US" b="0" i="0" dirty="0">
                <a:solidFill>
                  <a:srgbClr val="19313F"/>
                </a:solidFill>
                <a:effectLst/>
                <a:latin typeface="wfont_928487_22c57ab27fac435c8402320a9f4e3aae"/>
              </a:rPr>
              <a:t>eople are pleasantly surprised by the willingness of their neighbors and institutions to work together to help each other. </a:t>
            </a:r>
          </a:p>
          <a:p>
            <a:pPr marL="0" indent="0">
              <a:buNone/>
            </a:pPr>
            <a:r>
              <a:rPr lang="en-US" b="0" i="0" dirty="0">
                <a:solidFill>
                  <a:srgbClr val="19313F"/>
                </a:solidFill>
                <a:effectLst/>
                <a:latin typeface="wfont_928487_22c57ab27fac435c8402320a9f4e3aae"/>
              </a:rPr>
              <a:t>This has sometimes led to surprising increases in happiness.</a:t>
            </a:r>
          </a:p>
          <a:p>
            <a:pPr marL="0" indent="0">
              <a:buNone/>
            </a:pPr>
            <a:endParaRPr lang="en-US" b="0" i="0" dirty="0">
              <a:solidFill>
                <a:srgbClr val="19313F"/>
              </a:solidFill>
              <a:effectLst/>
              <a:latin typeface="wfont_928487_22c57ab27fac435c8402320a9f4e3aae"/>
            </a:endParaRPr>
          </a:p>
          <a:p>
            <a:pPr marL="0" indent="0">
              <a:buNone/>
            </a:pPr>
            <a:r>
              <a:rPr lang="en-US" b="0" i="0" dirty="0">
                <a:solidFill>
                  <a:srgbClr val="19313F"/>
                </a:solidFill>
                <a:effectLst/>
                <a:latin typeface="wfont_928487_22c57ab27fac435c8402320a9f4e3aae"/>
              </a:rPr>
              <a:t> </a:t>
            </a:r>
            <a:endParaRPr lang="en-IN" dirty="0"/>
          </a:p>
        </p:txBody>
      </p:sp>
      <p:pic>
        <p:nvPicPr>
          <p:cNvPr id="2" name="Audio 1">
            <a:hlinkClick r:id="" action="ppaction://media"/>
            <a:extLst>
              <a:ext uri="{FF2B5EF4-FFF2-40B4-BE49-F238E27FC236}">
                <a16:creationId xmlns:a16="http://schemas.microsoft.com/office/drawing/2014/main" id="{3040FD7F-B1C1-440B-AF85-D5A56B75EF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01863092"/>
      </p:ext>
    </p:extLst>
  </p:cSld>
  <p:clrMapOvr>
    <a:masterClrMapping/>
  </p:clrMapOvr>
  <mc:AlternateContent xmlns:mc="http://schemas.openxmlformats.org/markup-compatibility/2006">
    <mc:Choice xmlns:p14="http://schemas.microsoft.com/office/powerpoint/2010/main" Requires="p14">
      <p:transition spd="slow" p14:dur="2000" advTm="2502"/>
    </mc:Choice>
    <mc:Fallback>
      <p:transition spd="slow" advTm="2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A695AB2-438B-427F-8CC7-C1370607CEA2}"/>
              </a:ext>
            </a:extLst>
          </p:cNvPr>
          <p:cNvSpPr>
            <a:spLocks noGrp="1"/>
          </p:cNvSpPr>
          <p:nvPr>
            <p:ph type="title"/>
          </p:nvPr>
        </p:nvSpPr>
        <p:spPr/>
        <p:txBody>
          <a:bodyPr>
            <a:normAutofit/>
          </a:bodyPr>
          <a:lstStyle/>
          <a:p>
            <a:r>
              <a:rPr lang="en-US" sz="3200" b="1" dirty="0">
                <a:solidFill>
                  <a:srgbClr val="C00000"/>
                </a:solidFill>
              </a:rPr>
              <a:t>To find correlation between </a:t>
            </a:r>
            <a:r>
              <a:rPr lang="en-US" sz="3200" b="1" dirty="0" err="1">
                <a:solidFill>
                  <a:srgbClr val="C00000"/>
                </a:solidFill>
              </a:rPr>
              <a:t>Economy,Freedom</a:t>
            </a:r>
            <a:r>
              <a:rPr lang="en-US" sz="3200" b="1" dirty="0">
                <a:solidFill>
                  <a:srgbClr val="C00000"/>
                </a:solidFill>
              </a:rPr>
              <a:t> of </a:t>
            </a:r>
            <a:r>
              <a:rPr lang="en-US" sz="3200" b="1" dirty="0" err="1">
                <a:solidFill>
                  <a:srgbClr val="C00000"/>
                </a:solidFill>
              </a:rPr>
              <a:t>life,Trust</a:t>
            </a:r>
            <a:r>
              <a:rPr lang="en-US" sz="3200" b="1" dirty="0">
                <a:solidFill>
                  <a:srgbClr val="C00000"/>
                </a:solidFill>
              </a:rPr>
              <a:t> on government(in terms of corruption) of India</a:t>
            </a:r>
            <a:endParaRPr lang="en-IN" sz="3200" b="1" dirty="0">
              <a:solidFill>
                <a:srgbClr val="C00000"/>
              </a:solidFill>
            </a:endParaRPr>
          </a:p>
        </p:txBody>
      </p:sp>
      <p:pic>
        <p:nvPicPr>
          <p:cNvPr id="21" name="Content Placeholder 20">
            <a:extLst>
              <a:ext uri="{FF2B5EF4-FFF2-40B4-BE49-F238E27FC236}">
                <a16:creationId xmlns:a16="http://schemas.microsoft.com/office/drawing/2014/main" id="{B2769969-AA13-4B39-82AD-FCB0A5F6C1E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286125" y="1828800"/>
            <a:ext cx="5997575" cy="4235650"/>
          </a:xfrm>
        </p:spPr>
      </p:pic>
      <p:pic>
        <p:nvPicPr>
          <p:cNvPr id="2" name="Audio 1">
            <a:hlinkClick r:id="" action="ppaction://media"/>
            <a:extLst>
              <a:ext uri="{FF2B5EF4-FFF2-40B4-BE49-F238E27FC236}">
                <a16:creationId xmlns:a16="http://schemas.microsoft.com/office/drawing/2014/main" id="{24481F10-A527-4B21-B3DF-454004D8B8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11604075"/>
      </p:ext>
    </p:extLst>
  </p:cSld>
  <p:clrMapOvr>
    <a:masterClrMapping/>
  </p:clrMapOvr>
  <mc:AlternateContent xmlns:mc="http://schemas.openxmlformats.org/markup-compatibility/2006">
    <mc:Choice xmlns:p14="http://schemas.microsoft.com/office/powerpoint/2010/main" Requires="p14">
      <p:transition spd="slow" p14:dur="2000" advTm="57519"/>
    </mc:Choice>
    <mc:Fallback>
      <p:transition spd="slow" advTm="57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4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3140DF-733C-4DB4-B942-178817AF1A20}"/>
              </a:ext>
            </a:extLst>
          </p:cNvPr>
          <p:cNvSpPr>
            <a:spLocks noGrp="1"/>
          </p:cNvSpPr>
          <p:nvPr>
            <p:ph idx="1"/>
          </p:nvPr>
        </p:nvSpPr>
        <p:spPr>
          <a:xfrm>
            <a:off x="268573" y="475430"/>
            <a:ext cx="11723558" cy="6150222"/>
          </a:xfrm>
        </p:spPr>
        <p:txBody>
          <a:bodyPr>
            <a:normAutofit fontScale="55000" lnSpcReduction="20000"/>
          </a:bodyPr>
          <a:lstStyle/>
          <a:p>
            <a:pPr marL="0" indent="0">
              <a:buNone/>
            </a:pPr>
            <a:r>
              <a:rPr lang="en-US" sz="3600" b="1" dirty="0">
                <a:solidFill>
                  <a:srgbClr val="000000"/>
                </a:solidFill>
                <a:effectLst/>
                <a:latin typeface="Arial" panose="020B0604020202020204" pitchFamily="34" charset="0"/>
                <a:cs typeface="Arial" panose="020B0604020202020204" pitchFamily="34" charset="0"/>
              </a:rPr>
              <a:t>1.How is Economy related to Happiness Score?</a:t>
            </a:r>
            <a:endParaRPr lang="en-US" sz="3600" b="0" dirty="0">
              <a:solidFill>
                <a:srgbClr val="000000"/>
              </a:solidFill>
              <a:effectLst/>
              <a:latin typeface="Arial" panose="020B0604020202020204" pitchFamily="34" charset="0"/>
              <a:cs typeface="Arial" panose="020B0604020202020204" pitchFamily="34" charset="0"/>
            </a:endParaRPr>
          </a:p>
          <a:p>
            <a:pPr marL="0" indent="0">
              <a:buNone/>
            </a:pPr>
            <a:br>
              <a:rPr lang="en-US" sz="3600" b="0" dirty="0">
                <a:solidFill>
                  <a:srgbClr val="000000"/>
                </a:solidFill>
                <a:effectLst/>
                <a:latin typeface="Arial" panose="020B0604020202020204" pitchFamily="34" charset="0"/>
                <a:cs typeface="Arial" panose="020B0604020202020204" pitchFamily="34" charset="0"/>
              </a:rPr>
            </a:br>
            <a:r>
              <a:rPr lang="en-US" sz="3600" b="0" dirty="0">
                <a:solidFill>
                  <a:srgbClr val="002060"/>
                </a:solidFill>
                <a:effectLst/>
                <a:latin typeface="Arial" panose="020B0604020202020204" pitchFamily="34" charset="0"/>
                <a:cs typeface="Arial" panose="020B0604020202020204" pitchFamily="34" charset="0"/>
              </a:rPr>
              <a:t>From the </a:t>
            </a:r>
            <a:r>
              <a:rPr lang="en-US" sz="3600" b="0" dirty="0" err="1">
                <a:solidFill>
                  <a:srgbClr val="002060"/>
                </a:solidFill>
                <a:effectLst/>
                <a:latin typeface="Arial" panose="020B0604020202020204" pitchFamily="34" charset="0"/>
                <a:cs typeface="Arial" panose="020B0604020202020204" pitchFamily="34" charset="0"/>
              </a:rPr>
              <a:t>heatmaps,Correlation</a:t>
            </a:r>
            <a:r>
              <a:rPr lang="en-US" sz="3600" b="0" dirty="0">
                <a:solidFill>
                  <a:srgbClr val="002060"/>
                </a:solidFill>
                <a:effectLst/>
                <a:latin typeface="Arial" panose="020B0604020202020204" pitchFamily="34" charset="0"/>
                <a:cs typeface="Arial" panose="020B0604020202020204" pitchFamily="34" charset="0"/>
              </a:rPr>
              <a:t> coefficient between Economy and Score is -0.22  indicating a negative</a:t>
            </a:r>
          </a:p>
          <a:p>
            <a:pPr marL="0" indent="0">
              <a:buNone/>
            </a:pPr>
            <a:r>
              <a:rPr lang="en-US" sz="3600" b="0" dirty="0">
                <a:solidFill>
                  <a:srgbClr val="002060"/>
                </a:solidFill>
                <a:effectLst/>
                <a:latin typeface="Arial" panose="020B0604020202020204" pitchFamily="34" charset="0"/>
                <a:cs typeface="Arial" panose="020B0604020202020204" pitchFamily="34" charset="0"/>
              </a:rPr>
              <a:t> relationship between the satisfaction of citizens with the economy and the Happiness score.</a:t>
            </a:r>
          </a:p>
          <a:p>
            <a:pPr marL="0" indent="0">
              <a:buNone/>
            </a:pPr>
            <a:r>
              <a:rPr lang="en-US" sz="3600" b="0" dirty="0">
                <a:solidFill>
                  <a:srgbClr val="002060"/>
                </a:solidFill>
                <a:effectLst/>
                <a:latin typeface="Arial" panose="020B0604020202020204" pitchFamily="34" charset="0"/>
                <a:cs typeface="Arial" panose="020B0604020202020204" pitchFamily="34" charset="0"/>
              </a:rPr>
              <a:t> </a:t>
            </a:r>
            <a:r>
              <a:rPr lang="en-US" sz="3600" b="0" dirty="0" err="1">
                <a:solidFill>
                  <a:srgbClr val="002060"/>
                </a:solidFill>
                <a:effectLst/>
                <a:latin typeface="Arial" panose="020B0604020202020204" pitchFamily="34" charset="0"/>
                <a:cs typeface="Arial" panose="020B0604020202020204" pitchFamily="34" charset="0"/>
              </a:rPr>
              <a:t>GDP_per</a:t>
            </a:r>
            <a:r>
              <a:rPr lang="en-US" sz="3600" b="0" dirty="0">
                <a:solidFill>
                  <a:srgbClr val="002060"/>
                </a:solidFill>
                <a:effectLst/>
                <a:latin typeface="Arial" panose="020B0604020202020204" pitchFamily="34" charset="0"/>
                <a:cs typeface="Arial" panose="020B0604020202020204" pitchFamily="34" charset="0"/>
              </a:rPr>
              <a:t> capita(Economy) is a </a:t>
            </a:r>
            <a:r>
              <a:rPr lang="en-US" sz="3600" b="0" dirty="0" err="1">
                <a:solidFill>
                  <a:srgbClr val="002060"/>
                </a:solidFill>
                <a:effectLst/>
                <a:latin typeface="Arial" panose="020B0604020202020204" pitchFamily="34" charset="0"/>
                <a:cs typeface="Arial" panose="020B0604020202020204" pitchFamily="34" charset="0"/>
              </a:rPr>
              <a:t>trackerof</a:t>
            </a:r>
            <a:r>
              <a:rPr lang="en-US" sz="3600" b="0" dirty="0">
                <a:solidFill>
                  <a:srgbClr val="002060"/>
                </a:solidFill>
                <a:effectLst/>
                <a:latin typeface="Arial" panose="020B0604020202020204" pitchFamily="34" charset="0"/>
                <a:cs typeface="Arial" panose="020B0604020202020204" pitchFamily="34" charset="0"/>
              </a:rPr>
              <a:t> the economic growth of a country. People in countries </a:t>
            </a:r>
          </a:p>
          <a:p>
            <a:pPr marL="0" indent="0">
              <a:buNone/>
            </a:pPr>
            <a:r>
              <a:rPr lang="en-US" sz="3600" b="0" dirty="0">
                <a:solidFill>
                  <a:srgbClr val="002060"/>
                </a:solidFill>
                <a:effectLst/>
                <a:latin typeface="Arial" panose="020B0604020202020204" pitchFamily="34" charset="0"/>
                <a:cs typeface="Arial" panose="020B0604020202020204" pitchFamily="34" charset="0"/>
              </a:rPr>
              <a:t>showing Positive growth rate of economies tend to be more happier as it leads to higher incomes and </a:t>
            </a:r>
          </a:p>
          <a:p>
            <a:pPr marL="0" indent="0">
              <a:buNone/>
            </a:pPr>
            <a:r>
              <a:rPr lang="en-US" sz="3600" b="0" dirty="0">
                <a:solidFill>
                  <a:srgbClr val="002060"/>
                </a:solidFill>
                <a:effectLst/>
                <a:latin typeface="Arial" panose="020B0604020202020204" pitchFamily="34" charset="0"/>
                <a:cs typeface="Arial" panose="020B0604020202020204" pitchFamily="34" charset="0"/>
              </a:rPr>
              <a:t>better standards of living. But In India, the Economy is not satisfied with the Government.</a:t>
            </a:r>
          </a:p>
          <a:p>
            <a:pPr marL="0" indent="0">
              <a:buNone/>
            </a:pPr>
            <a:br>
              <a:rPr lang="en-US" sz="3600" b="0" dirty="0">
                <a:solidFill>
                  <a:srgbClr val="002060"/>
                </a:solidFill>
                <a:effectLst/>
                <a:latin typeface="Arial" panose="020B0604020202020204" pitchFamily="34" charset="0"/>
                <a:cs typeface="Arial" panose="020B0604020202020204" pitchFamily="34" charset="0"/>
              </a:rPr>
            </a:br>
            <a:r>
              <a:rPr lang="en-US" sz="3600" b="1" dirty="0">
                <a:solidFill>
                  <a:srgbClr val="000000"/>
                </a:solidFill>
                <a:effectLst/>
                <a:latin typeface="Arial" panose="020B0604020202020204" pitchFamily="34" charset="0"/>
                <a:cs typeface="Arial" panose="020B0604020202020204" pitchFamily="34" charset="0"/>
              </a:rPr>
              <a:t>Relation of Freedom to Happiness Score?</a:t>
            </a:r>
            <a:endParaRPr lang="en-US" sz="3600" b="0" dirty="0">
              <a:solidFill>
                <a:srgbClr val="000000"/>
              </a:solidFill>
              <a:effectLst/>
              <a:latin typeface="Arial" panose="020B0604020202020204" pitchFamily="34" charset="0"/>
              <a:cs typeface="Arial" panose="020B0604020202020204" pitchFamily="34" charset="0"/>
            </a:endParaRPr>
          </a:p>
          <a:p>
            <a:pPr marL="0" indent="0">
              <a:buNone/>
            </a:pPr>
            <a:r>
              <a:rPr lang="en-US" sz="3600" b="0" dirty="0">
                <a:solidFill>
                  <a:srgbClr val="002060"/>
                </a:solidFill>
                <a:effectLst/>
                <a:latin typeface="Arial" panose="020B0604020202020204" pitchFamily="34" charset="0"/>
                <a:cs typeface="Arial" panose="020B0604020202020204" pitchFamily="34" charset="0"/>
              </a:rPr>
              <a:t>The correlation between Freedom and Score is -0.91 indicating a negative relationship</a:t>
            </a:r>
          </a:p>
          <a:p>
            <a:pPr marL="0" indent="0">
              <a:buNone/>
            </a:pPr>
            <a:r>
              <a:rPr lang="en-US" sz="3600" b="0" dirty="0">
                <a:solidFill>
                  <a:srgbClr val="002060"/>
                </a:solidFill>
                <a:effectLst/>
                <a:latin typeface="Arial" panose="020B0604020202020204" pitchFamily="34" charset="0"/>
                <a:cs typeface="Arial" panose="020B0604020202020204" pitchFamily="34" charset="0"/>
              </a:rPr>
              <a:t> between the perception of Freedom and the Happiness Score of a country. </a:t>
            </a:r>
            <a:r>
              <a:rPr lang="en-US" sz="3600" b="0" dirty="0" err="1">
                <a:solidFill>
                  <a:srgbClr val="002060"/>
                </a:solidFill>
                <a:effectLst/>
                <a:latin typeface="Arial" panose="020B0604020202020204" pitchFamily="34" charset="0"/>
                <a:cs typeface="Arial" panose="020B0604020202020204" pitchFamily="34" charset="0"/>
              </a:rPr>
              <a:t>Generalising</a:t>
            </a:r>
            <a:r>
              <a:rPr lang="en-US" sz="3600" b="0" dirty="0">
                <a:solidFill>
                  <a:srgbClr val="002060"/>
                </a:solidFill>
                <a:effectLst/>
                <a:latin typeface="Arial" panose="020B0604020202020204" pitchFamily="34" charset="0"/>
                <a:cs typeface="Arial" panose="020B0604020202020204" pitchFamily="34" charset="0"/>
              </a:rPr>
              <a:t> this</a:t>
            </a:r>
          </a:p>
          <a:p>
            <a:pPr marL="0" indent="0">
              <a:buNone/>
            </a:pPr>
            <a:r>
              <a:rPr lang="en-US" sz="3600" b="0" dirty="0">
                <a:solidFill>
                  <a:srgbClr val="002060"/>
                </a:solidFill>
                <a:effectLst/>
                <a:latin typeface="Arial" panose="020B0604020202020204" pitchFamily="34" charset="0"/>
                <a:cs typeface="Arial" panose="020B0604020202020204" pitchFamily="34" charset="0"/>
              </a:rPr>
              <a:t> perception of freedom is a hard task </a:t>
            </a:r>
          </a:p>
          <a:p>
            <a:pPr marL="0" indent="0">
              <a:buNone/>
            </a:pPr>
            <a:r>
              <a:rPr lang="en-US" sz="3600" b="0" dirty="0">
                <a:solidFill>
                  <a:srgbClr val="002060"/>
                </a:solidFill>
                <a:effectLst/>
                <a:latin typeface="Arial" panose="020B0604020202020204" pitchFamily="34" charset="0"/>
                <a:cs typeface="Arial" panose="020B0604020202020204" pitchFamily="34" charset="0"/>
              </a:rPr>
              <a:t> because according to research it is different for people. Nevertheless, it is still a significant</a:t>
            </a:r>
          </a:p>
          <a:p>
            <a:pPr marL="0" indent="0">
              <a:buNone/>
            </a:pPr>
            <a:r>
              <a:rPr lang="en-US" sz="3600" b="0" dirty="0">
                <a:solidFill>
                  <a:srgbClr val="002060"/>
                </a:solidFill>
                <a:effectLst/>
                <a:latin typeface="Arial" panose="020B0604020202020204" pitchFamily="34" charset="0"/>
                <a:cs typeface="Arial" panose="020B0604020202020204" pitchFamily="34" charset="0"/>
              </a:rPr>
              <a:t> contributor to the Happiness Score of a nation.</a:t>
            </a:r>
          </a:p>
          <a:p>
            <a:pPr marL="0" indent="0">
              <a:buNone/>
            </a:pPr>
            <a:br>
              <a:rPr lang="en-US" sz="3600" b="0" dirty="0">
                <a:solidFill>
                  <a:srgbClr val="000000"/>
                </a:solidFill>
                <a:effectLst/>
                <a:latin typeface="Arial" panose="020B0604020202020204" pitchFamily="34" charset="0"/>
                <a:cs typeface="Arial" panose="020B0604020202020204" pitchFamily="34" charset="0"/>
              </a:rPr>
            </a:br>
            <a:r>
              <a:rPr lang="en-US" sz="3600" b="1" dirty="0">
                <a:solidFill>
                  <a:srgbClr val="000000"/>
                </a:solidFill>
                <a:effectLst/>
                <a:latin typeface="Arial" panose="020B0604020202020204" pitchFamily="34" charset="0"/>
                <a:cs typeface="Arial" panose="020B0604020202020204" pitchFamily="34" charset="0"/>
              </a:rPr>
              <a:t>How does corruption affect the Happiness score?</a:t>
            </a:r>
            <a:endParaRPr lang="en-US" sz="3600" b="0" dirty="0">
              <a:solidFill>
                <a:srgbClr val="000000"/>
              </a:solidFill>
              <a:effectLst/>
              <a:latin typeface="Arial" panose="020B0604020202020204" pitchFamily="34" charset="0"/>
              <a:cs typeface="Arial" panose="020B0604020202020204" pitchFamily="34" charset="0"/>
            </a:endParaRPr>
          </a:p>
          <a:p>
            <a:pPr marL="0" indent="0">
              <a:buNone/>
            </a:pPr>
            <a:br>
              <a:rPr lang="en-US" sz="3600" b="0" dirty="0">
                <a:solidFill>
                  <a:srgbClr val="000000"/>
                </a:solidFill>
                <a:effectLst/>
                <a:latin typeface="Arial" panose="020B0604020202020204" pitchFamily="34" charset="0"/>
                <a:cs typeface="Arial" panose="020B0604020202020204" pitchFamily="34" charset="0"/>
              </a:rPr>
            </a:br>
            <a:r>
              <a:rPr lang="en-US" sz="3600" b="0" dirty="0">
                <a:solidFill>
                  <a:srgbClr val="002060"/>
                </a:solidFill>
                <a:effectLst/>
                <a:latin typeface="Arial" panose="020B0604020202020204" pitchFamily="34" charset="0"/>
                <a:cs typeface="Arial" panose="020B0604020202020204" pitchFamily="34" charset="0"/>
              </a:rPr>
              <a:t>Correlation coefficient between corruption and Score is -0.85. This indicates a negative </a:t>
            </a:r>
          </a:p>
          <a:p>
            <a:pPr marL="0" indent="0">
              <a:buNone/>
            </a:pPr>
            <a:r>
              <a:rPr lang="en-US" sz="3600" b="0" dirty="0">
                <a:solidFill>
                  <a:srgbClr val="002060"/>
                </a:solidFill>
                <a:effectLst/>
                <a:latin typeface="Arial" panose="020B0604020202020204" pitchFamily="34" charset="0"/>
                <a:cs typeface="Arial" panose="020B0604020202020204" pitchFamily="34" charset="0"/>
              </a:rPr>
              <a:t>relationship between perception of corruption and the happiness score of a country.</a:t>
            </a:r>
          </a:p>
          <a:p>
            <a:pPr marL="0" indent="0">
              <a:buNone/>
            </a:pPr>
            <a:endParaRPr lang="en-IN" dirty="0"/>
          </a:p>
        </p:txBody>
      </p:sp>
      <p:pic>
        <p:nvPicPr>
          <p:cNvPr id="2" name="Audio 1">
            <a:hlinkClick r:id="" action="ppaction://media"/>
            <a:extLst>
              <a:ext uri="{FF2B5EF4-FFF2-40B4-BE49-F238E27FC236}">
                <a16:creationId xmlns:a16="http://schemas.microsoft.com/office/drawing/2014/main" id="{0616F547-656D-4896-B29A-CAB7774AE8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17062913"/>
      </p:ext>
    </p:extLst>
  </p:cSld>
  <p:clrMapOvr>
    <a:masterClrMapping/>
  </p:clrMapOvr>
  <mc:AlternateContent xmlns:mc="http://schemas.openxmlformats.org/markup-compatibility/2006">
    <mc:Choice xmlns:p14="http://schemas.microsoft.com/office/powerpoint/2010/main" Requires="p14">
      <p:transition spd="slow" p14:dur="2000" advTm="1404"/>
    </mc:Choice>
    <mc:Fallback>
      <p:transition spd="slow" advTm="1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E1D3-3AD8-4151-84FB-BDC532EFD302}"/>
              </a:ext>
            </a:extLst>
          </p:cNvPr>
          <p:cNvSpPr>
            <a:spLocks noGrp="1"/>
          </p:cNvSpPr>
          <p:nvPr>
            <p:ph type="title"/>
          </p:nvPr>
        </p:nvSpPr>
        <p: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rmAutofit fontScale="90000"/>
          </a:bodyPr>
          <a:lstStyle/>
          <a:p>
            <a:br>
              <a:rPr lang="en-US" sz="3200" b="1" dirty="0">
                <a:solidFill>
                  <a:srgbClr val="FF0000"/>
                </a:solidFill>
                <a:latin typeface="Algerian" panose="04020705040A02060702" pitchFamily="82" charset="0"/>
              </a:rPr>
            </a:br>
            <a:r>
              <a:rPr lang="en-US" sz="3200" b="1" dirty="0">
                <a:solidFill>
                  <a:srgbClr val="FF0000"/>
                </a:solidFill>
                <a:latin typeface="Algerian" panose="04020705040A02060702" pitchFamily="82" charset="0"/>
              </a:rPr>
              <a:t>          </a:t>
            </a:r>
            <a:r>
              <a:rPr lang="en-US" sz="3200" b="1" dirty="0" err="1">
                <a:solidFill>
                  <a:srgbClr val="FF0000"/>
                </a:solidFill>
                <a:latin typeface="Algerian" panose="04020705040A02060702" pitchFamily="82" charset="0"/>
              </a:rPr>
              <a:t>Analyse</a:t>
            </a:r>
            <a:r>
              <a:rPr lang="en-US" sz="3200" b="1" dirty="0">
                <a:solidFill>
                  <a:srgbClr val="FF0000"/>
                </a:solidFill>
                <a:latin typeface="Algerian" panose="04020705040A02060702" pitchFamily="82" charset="0"/>
              </a:rPr>
              <a:t> on India’s </a:t>
            </a:r>
            <a:r>
              <a:rPr lang="en-US" sz="3200" b="1" dirty="0" err="1">
                <a:solidFill>
                  <a:srgbClr val="FF0000"/>
                </a:solidFill>
                <a:latin typeface="Algerian" panose="04020705040A02060702" pitchFamily="82" charset="0"/>
              </a:rPr>
              <a:t>neighbouring</a:t>
            </a:r>
            <a:r>
              <a:rPr lang="en-US" sz="3200" b="1" dirty="0">
                <a:solidFill>
                  <a:srgbClr val="FF0000"/>
                </a:solidFill>
                <a:latin typeface="Algerian" panose="04020705040A02060702" pitchFamily="82" charset="0"/>
              </a:rPr>
              <a:t> Countries</a:t>
            </a:r>
            <a:br>
              <a:rPr lang="en-US" sz="3200" b="1" dirty="0">
                <a:solidFill>
                  <a:srgbClr val="FF0000"/>
                </a:solidFill>
                <a:latin typeface="Algerian" panose="04020705040A02060702" pitchFamily="82" charset="0"/>
              </a:rPr>
            </a:br>
            <a:endParaRPr lang="en-IN" sz="3200" b="1" dirty="0">
              <a:solidFill>
                <a:srgbClr val="C00000"/>
              </a:solidFill>
            </a:endParaRPr>
          </a:p>
        </p:txBody>
      </p:sp>
      <p:sp>
        <p:nvSpPr>
          <p:cNvPr id="8" name="Content Placeholder 7">
            <a:extLst>
              <a:ext uri="{FF2B5EF4-FFF2-40B4-BE49-F238E27FC236}">
                <a16:creationId xmlns:a16="http://schemas.microsoft.com/office/drawing/2014/main" id="{B379D97F-A2AE-4C1E-8519-F472E92CB579}"/>
              </a:ext>
            </a:extLst>
          </p:cNvPr>
          <p:cNvSpPr>
            <a:spLocks noGrp="1"/>
          </p:cNvSpPr>
          <p:nvPr>
            <p:ph sz="half" idx="2"/>
          </p:nvPr>
        </p:nvSpPr>
        <p:spPr>
          <a:gradFill flip="none" rotWithShape="1">
            <a:gsLst>
              <a:gs pos="59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a:lstStyle/>
          <a:p>
            <a:pPr marL="0" indent="0">
              <a:buNone/>
            </a:pPr>
            <a:endParaRPr lang="en-US" b="0" i="0" dirty="0">
              <a:solidFill>
                <a:srgbClr val="002060"/>
              </a:solidFill>
              <a:effectLst/>
              <a:latin typeface="Roboto" panose="02000000000000000000" pitchFamily="2" charset="0"/>
            </a:endParaRPr>
          </a:p>
          <a:p>
            <a:pPr marL="0" indent="0">
              <a:buNone/>
            </a:pPr>
            <a:r>
              <a:rPr lang="en-US" b="0" i="0" dirty="0">
                <a:solidFill>
                  <a:srgbClr val="002060"/>
                </a:solidFill>
                <a:effectLst/>
                <a:latin typeface="Roboto" panose="02000000000000000000" pitchFamily="2" charset="0"/>
              </a:rPr>
              <a:t>The happiness score of India and </a:t>
            </a:r>
            <a:r>
              <a:rPr lang="en-US" b="0" i="0" dirty="0" err="1">
                <a:solidFill>
                  <a:srgbClr val="002060"/>
                </a:solidFill>
                <a:effectLst/>
                <a:latin typeface="Roboto" panose="02000000000000000000" pitchFamily="2" charset="0"/>
              </a:rPr>
              <a:t>neighbouring</a:t>
            </a:r>
            <a:r>
              <a:rPr lang="en-US" b="0" i="0" dirty="0">
                <a:solidFill>
                  <a:srgbClr val="002060"/>
                </a:solidFill>
                <a:effectLst/>
                <a:latin typeface="Roboto" panose="02000000000000000000" pitchFamily="2" charset="0"/>
              </a:rPr>
              <a:t> countries are plotted in as a pie chart. From </a:t>
            </a:r>
            <a:r>
              <a:rPr lang="en-US" b="0" i="0" dirty="0" err="1">
                <a:solidFill>
                  <a:srgbClr val="002060"/>
                </a:solidFill>
                <a:effectLst/>
                <a:latin typeface="Roboto" panose="02000000000000000000" pitchFamily="2" charset="0"/>
              </a:rPr>
              <a:t>this,we</a:t>
            </a:r>
            <a:r>
              <a:rPr lang="en-US" b="0" i="0" dirty="0">
                <a:solidFill>
                  <a:srgbClr val="002060"/>
                </a:solidFill>
                <a:effectLst/>
                <a:latin typeface="Roboto" panose="02000000000000000000" pitchFamily="2" charset="0"/>
              </a:rPr>
              <a:t> can observe that in 2021,China has the highest happiness score.</a:t>
            </a:r>
          </a:p>
          <a:p>
            <a:pPr marL="0" indent="0">
              <a:buNone/>
            </a:pPr>
            <a:r>
              <a:rPr lang="en-US" dirty="0">
                <a:solidFill>
                  <a:srgbClr val="002060"/>
                </a:solidFill>
                <a:latin typeface="Roboto" panose="02000000000000000000" pitchFamily="2" charset="0"/>
              </a:rPr>
              <a:t>And India is in the 5</a:t>
            </a:r>
            <a:r>
              <a:rPr lang="en-US" baseline="30000" dirty="0">
                <a:solidFill>
                  <a:srgbClr val="002060"/>
                </a:solidFill>
                <a:latin typeface="Roboto" panose="02000000000000000000" pitchFamily="2" charset="0"/>
              </a:rPr>
              <a:t>th</a:t>
            </a:r>
            <a:r>
              <a:rPr lang="en-US" dirty="0">
                <a:solidFill>
                  <a:srgbClr val="002060"/>
                </a:solidFill>
                <a:latin typeface="Roboto" panose="02000000000000000000" pitchFamily="2" charset="0"/>
              </a:rPr>
              <a:t> position</a:t>
            </a:r>
            <a:endParaRPr lang="en-IN" dirty="0">
              <a:solidFill>
                <a:srgbClr val="002060"/>
              </a:solidFill>
            </a:endParaRPr>
          </a:p>
        </p:txBody>
      </p:sp>
      <p:pic>
        <p:nvPicPr>
          <p:cNvPr id="7" name="Picture 6">
            <a:extLst>
              <a:ext uri="{FF2B5EF4-FFF2-40B4-BE49-F238E27FC236}">
                <a16:creationId xmlns:a16="http://schemas.microsoft.com/office/drawing/2014/main" id="{D4D40E09-F35B-4055-B30C-39F94AC32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23" y="2188563"/>
            <a:ext cx="5376472" cy="4257127"/>
          </a:xfrm>
          <a:prstGeom prst="rect">
            <a:avLst/>
          </a:prstGeom>
        </p:spPr>
      </p:pic>
      <p:sp>
        <p:nvSpPr>
          <p:cNvPr id="10" name="Content Placeholder 9">
            <a:extLst>
              <a:ext uri="{FF2B5EF4-FFF2-40B4-BE49-F238E27FC236}">
                <a16:creationId xmlns:a16="http://schemas.microsoft.com/office/drawing/2014/main" id="{927604AD-E4B4-4CA0-AF6C-B0FB6B7F6D4B}"/>
              </a:ext>
            </a:extLst>
          </p:cNvPr>
          <p:cNvSpPr>
            <a:spLocks noGrp="1"/>
          </p:cNvSpPr>
          <p:nvPr>
            <p:ph sz="half" idx="1"/>
          </p:nvPr>
        </p:nvSpPr>
        <p:spPr>
          <a:noFill/>
        </p:spPr>
        <p:txBody>
          <a:bodyPr>
            <a:normAutofit/>
          </a:bodyPr>
          <a:lstStyle/>
          <a:p>
            <a:pPr marL="0" indent="0">
              <a:buNone/>
            </a:pPr>
            <a:r>
              <a:rPr lang="en-US" dirty="0"/>
              <a:t>Which country has the highest happiness score?</a:t>
            </a:r>
            <a:endParaRPr lang="en-IN" dirty="0"/>
          </a:p>
        </p:txBody>
      </p:sp>
      <p:pic>
        <p:nvPicPr>
          <p:cNvPr id="3" name="Audio 2">
            <a:hlinkClick r:id="" action="ppaction://media"/>
            <a:extLst>
              <a:ext uri="{FF2B5EF4-FFF2-40B4-BE49-F238E27FC236}">
                <a16:creationId xmlns:a16="http://schemas.microsoft.com/office/drawing/2014/main" id="{3A9ACA3F-FDB2-428B-B784-8276E53F55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38186556"/>
      </p:ext>
    </p:extLst>
  </p:cSld>
  <p:clrMapOvr>
    <a:masterClrMapping/>
  </p:clrMapOvr>
  <mc:AlternateContent xmlns:mc="http://schemas.openxmlformats.org/markup-compatibility/2006">
    <mc:Choice xmlns:p14="http://schemas.microsoft.com/office/powerpoint/2010/main" Requires="p14">
      <p:transition spd="slow" p14:dur="2000" advTm="19219"/>
    </mc:Choice>
    <mc:Fallback>
      <p:transition spd="slow" advTm="19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B992-065F-43DB-B969-AA5F5E73133C}"/>
              </a:ext>
            </a:extLst>
          </p:cNvPr>
          <p:cNvSpPr>
            <a:spLocks noGrp="1"/>
          </p:cNvSpPr>
          <p:nvPr>
            <p:ph type="title"/>
          </p:nvPr>
        </p:nvSpPr>
        <p:spPr>
          <a:xfrm>
            <a:off x="838200" y="-159531"/>
            <a:ext cx="10515600" cy="1325563"/>
          </a:xfrm>
        </p:spPr>
        <p:txBody>
          <a:bodyPr>
            <a:normAutofit/>
          </a:bodyPr>
          <a:lstStyle/>
          <a:p>
            <a:r>
              <a:rPr lang="en-US" sz="3200" b="1" dirty="0">
                <a:solidFill>
                  <a:srgbClr val="C00000"/>
                </a:solidFill>
              </a:rPr>
              <a:t>India’s rank among </a:t>
            </a:r>
            <a:r>
              <a:rPr lang="en-US" sz="3200" b="1" dirty="0" err="1">
                <a:solidFill>
                  <a:srgbClr val="C00000"/>
                </a:solidFill>
              </a:rPr>
              <a:t>neighbouring</a:t>
            </a:r>
            <a:r>
              <a:rPr lang="en-US" sz="3200" b="1" dirty="0">
                <a:solidFill>
                  <a:srgbClr val="C00000"/>
                </a:solidFill>
              </a:rPr>
              <a:t> countries in terms of </a:t>
            </a:r>
            <a:r>
              <a:rPr lang="en-US" sz="3200" b="1" dirty="0" err="1">
                <a:solidFill>
                  <a:srgbClr val="C00000"/>
                </a:solidFill>
              </a:rPr>
              <a:t>Economy,Life</a:t>
            </a:r>
            <a:r>
              <a:rPr lang="en-US" sz="3200" b="1" dirty="0">
                <a:solidFill>
                  <a:srgbClr val="C00000"/>
                </a:solidFill>
              </a:rPr>
              <a:t> Expectancy and Freedom in 2021</a:t>
            </a:r>
            <a:endParaRPr lang="en-IN" sz="3200" b="1" dirty="0">
              <a:solidFill>
                <a:srgbClr val="C00000"/>
              </a:solidFill>
            </a:endParaRPr>
          </a:p>
        </p:txBody>
      </p:sp>
      <p:pic>
        <p:nvPicPr>
          <p:cNvPr id="7" name="Content Placeholder 6">
            <a:extLst>
              <a:ext uri="{FF2B5EF4-FFF2-40B4-BE49-F238E27FC236}">
                <a16:creationId xmlns:a16="http://schemas.microsoft.com/office/drawing/2014/main" id="{F77BB696-0E04-42BC-8161-1C73C953616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940904"/>
            <a:ext cx="5531370" cy="2926558"/>
          </a:xfrm>
        </p:spPr>
      </p:pic>
      <p:pic>
        <p:nvPicPr>
          <p:cNvPr id="9" name="Picture 8">
            <a:extLst>
              <a:ext uri="{FF2B5EF4-FFF2-40B4-BE49-F238E27FC236}">
                <a16:creationId xmlns:a16="http://schemas.microsoft.com/office/drawing/2014/main" id="{81E2FA97-3FB9-4E75-A9D3-E6EC5CA2C9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264" y="940904"/>
            <a:ext cx="6472736" cy="2926558"/>
          </a:xfrm>
          <a:prstGeom prst="rect">
            <a:avLst/>
          </a:prstGeom>
        </p:spPr>
      </p:pic>
      <p:pic>
        <p:nvPicPr>
          <p:cNvPr id="11" name="Picture 10">
            <a:extLst>
              <a:ext uri="{FF2B5EF4-FFF2-40B4-BE49-F238E27FC236}">
                <a16:creationId xmlns:a16="http://schemas.microsoft.com/office/drawing/2014/main" id="{37FA29FE-A129-4ED4-9885-D9A558574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7974" y="3867461"/>
            <a:ext cx="6952274" cy="3046751"/>
          </a:xfrm>
          <a:prstGeom prst="rect">
            <a:avLst/>
          </a:prstGeom>
        </p:spPr>
      </p:pic>
      <p:pic>
        <p:nvPicPr>
          <p:cNvPr id="3" name="Audio 2">
            <a:hlinkClick r:id="" action="ppaction://media"/>
            <a:extLst>
              <a:ext uri="{FF2B5EF4-FFF2-40B4-BE49-F238E27FC236}">
                <a16:creationId xmlns:a16="http://schemas.microsoft.com/office/drawing/2014/main" id="{1BAEF5FB-6482-4E70-A956-708B730E2D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9151317"/>
      </p:ext>
    </p:extLst>
  </p:cSld>
  <p:clrMapOvr>
    <a:masterClrMapping/>
  </p:clrMapOvr>
  <mc:AlternateContent xmlns:mc="http://schemas.openxmlformats.org/markup-compatibility/2006">
    <mc:Choice xmlns:p14="http://schemas.microsoft.com/office/powerpoint/2010/main" Requires="p14">
      <p:transition spd="slow" p14:dur="2000" advTm="19398"/>
    </mc:Choice>
    <mc:Fallback>
      <p:transition spd="slow" advTm="19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4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99211A-C883-4EC7-8A22-BBDD6A10EB24}"/>
              </a:ext>
            </a:extLst>
          </p:cNvPr>
          <p:cNvSpPr>
            <a:spLocks noGrp="1"/>
          </p:cNvSpPr>
          <p:nvPr>
            <p:ph idx="1"/>
          </p:nvPr>
        </p:nvSpPr>
        <p:spPr>
          <a:xfrm>
            <a:off x="838200" y="1528997"/>
            <a:ext cx="10515600" cy="4647965"/>
          </a:xfrm>
          <a:gradFill flip="none" rotWithShape="1">
            <a:gsLst>
              <a:gs pos="59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lstStyle/>
          <a:p>
            <a:r>
              <a:rPr lang="en-US" b="0" i="0" dirty="0">
                <a:solidFill>
                  <a:srgbClr val="002060"/>
                </a:solidFill>
                <a:effectLst/>
                <a:latin typeface="Roboto" panose="02000000000000000000" pitchFamily="2" charset="0"/>
              </a:rPr>
              <a:t>Among </a:t>
            </a:r>
            <a:r>
              <a:rPr lang="en-US" b="0" i="0" dirty="0" err="1">
                <a:solidFill>
                  <a:srgbClr val="002060"/>
                </a:solidFill>
                <a:effectLst/>
                <a:latin typeface="Roboto" panose="02000000000000000000" pitchFamily="2" charset="0"/>
              </a:rPr>
              <a:t>neighbouring</a:t>
            </a:r>
            <a:r>
              <a:rPr lang="en-US" b="0" i="0" dirty="0">
                <a:solidFill>
                  <a:srgbClr val="002060"/>
                </a:solidFill>
                <a:effectLst/>
                <a:latin typeface="Roboto" panose="02000000000000000000" pitchFamily="2" charset="0"/>
              </a:rPr>
              <a:t> countries, India ranks 2nd in the GDP per capita (Economy)</a:t>
            </a:r>
          </a:p>
          <a:p>
            <a:endParaRPr lang="en-US" b="0" i="0" dirty="0">
              <a:solidFill>
                <a:srgbClr val="002060"/>
              </a:solidFill>
              <a:effectLst/>
              <a:latin typeface="Roboto" panose="02000000000000000000" pitchFamily="2" charset="0"/>
            </a:endParaRPr>
          </a:p>
          <a:p>
            <a:r>
              <a:rPr lang="en-US" b="0" i="0" dirty="0">
                <a:solidFill>
                  <a:srgbClr val="002060"/>
                </a:solidFill>
                <a:effectLst/>
                <a:latin typeface="Roboto" panose="02000000000000000000" pitchFamily="2" charset="0"/>
              </a:rPr>
              <a:t>Among </a:t>
            </a:r>
            <a:r>
              <a:rPr lang="en-US" b="0" i="0" dirty="0" err="1">
                <a:solidFill>
                  <a:srgbClr val="002060"/>
                </a:solidFill>
                <a:effectLst/>
                <a:latin typeface="Roboto" panose="02000000000000000000" pitchFamily="2" charset="0"/>
              </a:rPr>
              <a:t>neighbouring</a:t>
            </a:r>
            <a:r>
              <a:rPr lang="en-US" b="0" i="0" dirty="0">
                <a:solidFill>
                  <a:srgbClr val="002060"/>
                </a:solidFill>
                <a:effectLst/>
                <a:latin typeface="Roboto" panose="02000000000000000000" pitchFamily="2" charset="0"/>
              </a:rPr>
              <a:t> countries, India ranks 2nd in the Freedom to make life choices.</a:t>
            </a:r>
          </a:p>
          <a:p>
            <a:endParaRPr lang="en-US" dirty="0">
              <a:solidFill>
                <a:srgbClr val="002060"/>
              </a:solidFill>
              <a:latin typeface="Roboto" panose="02000000000000000000" pitchFamily="2" charset="0"/>
            </a:endParaRPr>
          </a:p>
          <a:p>
            <a:r>
              <a:rPr lang="en-US" b="0" i="0" dirty="0">
                <a:solidFill>
                  <a:srgbClr val="002060"/>
                </a:solidFill>
                <a:effectLst/>
                <a:latin typeface="Roboto" panose="02000000000000000000" pitchFamily="2" charset="0"/>
              </a:rPr>
              <a:t>India ranks 4th in terms of Healthy life expectancy</a:t>
            </a:r>
            <a:endParaRPr lang="en-IN" dirty="0">
              <a:solidFill>
                <a:srgbClr val="002060"/>
              </a:solidFill>
            </a:endParaRPr>
          </a:p>
        </p:txBody>
      </p:sp>
      <p:pic>
        <p:nvPicPr>
          <p:cNvPr id="2" name="Audio 1">
            <a:hlinkClick r:id="" action="ppaction://media"/>
            <a:extLst>
              <a:ext uri="{FF2B5EF4-FFF2-40B4-BE49-F238E27FC236}">
                <a16:creationId xmlns:a16="http://schemas.microsoft.com/office/drawing/2014/main" id="{55E71D8C-6114-4CA4-8152-64AB42888F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31440471"/>
      </p:ext>
    </p:extLst>
  </p:cSld>
  <p:clrMapOvr>
    <a:masterClrMapping/>
  </p:clrMapOvr>
  <mc:AlternateContent xmlns:mc="http://schemas.openxmlformats.org/markup-compatibility/2006">
    <mc:Choice xmlns:p14="http://schemas.microsoft.com/office/powerpoint/2010/main" Requires="p14">
      <p:transition spd="slow" p14:dur="2000" advTm="14727"/>
    </mc:Choice>
    <mc:Fallback>
      <p:transition spd="slow" advTm="14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A2FA-7F63-4F47-A23A-485779A6EE54}"/>
              </a:ext>
            </a:extLst>
          </p:cNvPr>
          <p:cNvSpPr>
            <a:spLocks noGrp="1"/>
          </p:cNvSpPr>
          <p:nvPr>
            <p:ph type="title"/>
          </p:nvPr>
        </p:nvSpPr>
        <p:spPr>
          <a:xfrm>
            <a:off x="838200" y="164632"/>
            <a:ext cx="10515600" cy="819098"/>
          </a:xfrm>
        </p:spPr>
        <p:txBody>
          <a:bodyPr>
            <a:normAutofit fontScale="90000"/>
          </a:bodyPr>
          <a:lstStyle/>
          <a:p>
            <a:pPr algn="just"/>
            <a:r>
              <a:rPr lang="en-US" sz="3600" b="1" dirty="0">
                <a:solidFill>
                  <a:srgbClr val="C00000"/>
                </a:solidFill>
              </a:rPr>
              <a:t>In 2021 Among Asian Countries which scores most in terms of Economy(GDP),Healthy Life Expectancy and Corruption ?</a:t>
            </a:r>
            <a:endParaRPr lang="en-IN" sz="3600" b="1" dirty="0">
              <a:solidFill>
                <a:srgbClr val="FF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5ABE00E5-58B9-41C7-8DC2-94512CFF34B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983730"/>
            <a:ext cx="5214436" cy="3260360"/>
          </a:xfrm>
        </p:spPr>
      </p:pic>
      <p:pic>
        <p:nvPicPr>
          <p:cNvPr id="7" name="Picture 6">
            <a:extLst>
              <a:ext uri="{FF2B5EF4-FFF2-40B4-BE49-F238E27FC236}">
                <a16:creationId xmlns:a16="http://schemas.microsoft.com/office/drawing/2014/main" id="{1037E26A-EFFA-40C0-8967-90F49E17D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159" y="1184224"/>
            <a:ext cx="5214436" cy="3260360"/>
          </a:xfrm>
          <a:prstGeom prst="rect">
            <a:avLst/>
          </a:prstGeom>
        </p:spPr>
      </p:pic>
      <p:pic>
        <p:nvPicPr>
          <p:cNvPr id="9" name="Picture 8">
            <a:extLst>
              <a:ext uri="{FF2B5EF4-FFF2-40B4-BE49-F238E27FC236}">
                <a16:creationId xmlns:a16="http://schemas.microsoft.com/office/drawing/2014/main" id="{E9BE390F-5E31-4C21-9BAC-FBC642ACB0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0465" y="4043596"/>
            <a:ext cx="5214435" cy="2814404"/>
          </a:xfrm>
          <a:prstGeom prst="rect">
            <a:avLst/>
          </a:prstGeom>
        </p:spPr>
      </p:pic>
      <p:pic>
        <p:nvPicPr>
          <p:cNvPr id="4" name="Audio 3">
            <a:hlinkClick r:id="" action="ppaction://media"/>
            <a:extLst>
              <a:ext uri="{FF2B5EF4-FFF2-40B4-BE49-F238E27FC236}">
                <a16:creationId xmlns:a16="http://schemas.microsoft.com/office/drawing/2014/main" id="{8D1AB175-8A3B-449F-BD64-4E316C298F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54052560"/>
      </p:ext>
    </p:extLst>
  </p:cSld>
  <p:clrMapOvr>
    <a:masterClrMapping/>
  </p:clrMapOvr>
  <mc:AlternateContent xmlns:mc="http://schemas.openxmlformats.org/markup-compatibility/2006">
    <mc:Choice xmlns:p14="http://schemas.microsoft.com/office/powerpoint/2010/main" Requires="p14">
      <p:transition spd="slow" p14:dur="2000" advTm="27673"/>
    </mc:Choice>
    <mc:Fallback>
      <p:transition spd="slow" advTm="27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42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0CB2-A4F2-4749-B375-F2D5446743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615FCA-7B9C-48F3-BFDC-1846B1D9AB79}"/>
              </a:ext>
            </a:extLst>
          </p:cNvPr>
          <p:cNvSpPr>
            <a:spLocks noGrp="1"/>
          </p:cNvSpPr>
          <p:nvPr>
            <p:ph idx="1"/>
          </p:nvPr>
        </p:nvSpPr>
        <p:spPr/>
        <p:txBody>
          <a:bodyPr/>
          <a:lstStyle/>
          <a:p>
            <a:r>
              <a:rPr lang="en-US" b="0" i="0" dirty="0">
                <a:solidFill>
                  <a:srgbClr val="002060"/>
                </a:solidFill>
                <a:effectLst/>
                <a:latin typeface="Arial" panose="020B0604020202020204" pitchFamily="34" charset="0"/>
                <a:cs typeface="Arial" panose="020B0604020202020204" pitchFamily="34" charset="0"/>
              </a:rPr>
              <a:t>Singapore has the highest GDP(economy)rate among all Asian countries.</a:t>
            </a:r>
          </a:p>
          <a:p>
            <a:r>
              <a:rPr lang="en-US" b="0" i="0" dirty="0">
                <a:solidFill>
                  <a:srgbClr val="002060"/>
                </a:solidFill>
                <a:effectLst/>
                <a:latin typeface="Arial" panose="020B0604020202020204" pitchFamily="34" charset="0"/>
                <a:cs typeface="Arial" panose="020B0604020202020204" pitchFamily="34" charset="0"/>
              </a:rPr>
              <a:t>Among Asian Countries, India ranks 10th in Economy.</a:t>
            </a:r>
          </a:p>
          <a:p>
            <a:r>
              <a:rPr lang="en-IN" dirty="0">
                <a:solidFill>
                  <a:srgbClr val="002060"/>
                </a:solidFill>
                <a:latin typeface="Arial" panose="020B0604020202020204" pitchFamily="34" charset="0"/>
                <a:cs typeface="Arial" panose="020B0604020202020204" pitchFamily="34" charset="0"/>
              </a:rPr>
              <a:t>Singapore has the highest Healthy life expectancy.</a:t>
            </a:r>
          </a:p>
          <a:p>
            <a:r>
              <a:rPr lang="en-US" b="0" i="0" dirty="0">
                <a:solidFill>
                  <a:srgbClr val="002060"/>
                </a:solidFill>
                <a:effectLst/>
                <a:latin typeface="Arial" panose="020B0604020202020204" pitchFamily="34" charset="0"/>
                <a:cs typeface="Arial" panose="020B0604020202020204" pitchFamily="34" charset="0"/>
              </a:rPr>
              <a:t>India ranks 12th in Healthy Life Expectancy.</a:t>
            </a:r>
          </a:p>
          <a:p>
            <a:r>
              <a:rPr lang="en-US" b="0" i="0" dirty="0">
                <a:solidFill>
                  <a:srgbClr val="002060"/>
                </a:solidFill>
                <a:effectLst/>
                <a:latin typeface="Arial" panose="020B0604020202020204" pitchFamily="34" charset="0"/>
                <a:cs typeface="Arial" panose="020B0604020202020204" pitchFamily="34" charset="0"/>
              </a:rPr>
              <a:t>Afghanistan has the highest rate in corruption.</a:t>
            </a:r>
          </a:p>
          <a:p>
            <a:r>
              <a:rPr lang="en-US" dirty="0">
                <a:solidFill>
                  <a:srgbClr val="002060"/>
                </a:solidFill>
                <a:latin typeface="Arial" panose="020B0604020202020204" pitchFamily="34" charset="0"/>
                <a:cs typeface="Arial" panose="020B0604020202020204" pitchFamily="34" charset="0"/>
              </a:rPr>
              <a:t>India is in the 10</a:t>
            </a:r>
            <a:r>
              <a:rPr lang="en-US" baseline="30000" dirty="0">
                <a:solidFill>
                  <a:srgbClr val="002060"/>
                </a:solidFill>
                <a:latin typeface="Arial" panose="020B0604020202020204" pitchFamily="34" charset="0"/>
                <a:cs typeface="Arial" panose="020B0604020202020204" pitchFamily="34" charset="0"/>
              </a:rPr>
              <a:t>th</a:t>
            </a:r>
            <a:r>
              <a:rPr lang="en-US" dirty="0">
                <a:solidFill>
                  <a:srgbClr val="002060"/>
                </a:solidFill>
                <a:latin typeface="Arial" panose="020B0604020202020204" pitchFamily="34" charset="0"/>
                <a:cs typeface="Arial" panose="020B0604020202020204" pitchFamily="34" charset="0"/>
              </a:rPr>
              <a:t> position.</a:t>
            </a:r>
            <a:endParaRPr lang="en-US" b="0" i="0" dirty="0">
              <a:solidFill>
                <a:srgbClr val="002060"/>
              </a:solidFill>
              <a:effectLst/>
              <a:latin typeface="Arial" panose="020B0604020202020204" pitchFamily="34" charset="0"/>
              <a:cs typeface="Arial" panose="020B0604020202020204" pitchFamily="34" charset="0"/>
            </a:endParaRPr>
          </a:p>
          <a:p>
            <a:endParaRPr lang="en-IN" dirty="0"/>
          </a:p>
        </p:txBody>
      </p:sp>
      <p:pic>
        <p:nvPicPr>
          <p:cNvPr id="4" name="Audio 3">
            <a:hlinkClick r:id="" action="ppaction://media"/>
            <a:extLst>
              <a:ext uri="{FF2B5EF4-FFF2-40B4-BE49-F238E27FC236}">
                <a16:creationId xmlns:a16="http://schemas.microsoft.com/office/drawing/2014/main" id="{B9932CFB-29F7-4B03-BF44-B9D89BBCA3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15969653"/>
      </p:ext>
    </p:extLst>
  </p:cSld>
  <p:clrMapOvr>
    <a:masterClrMapping/>
  </p:clrMapOvr>
  <mc:AlternateContent xmlns:mc="http://schemas.openxmlformats.org/markup-compatibility/2006">
    <mc:Choice xmlns:p14="http://schemas.microsoft.com/office/powerpoint/2010/main" Requires="p14">
      <p:transition spd="slow" p14:dur="2000" advTm="15509"/>
    </mc:Choice>
    <mc:Fallback>
      <p:transition spd="slow" advTm="15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7EAE13-82D1-45E7-9DA5-4222B3D1AF0A}"/>
              </a:ext>
            </a:extLst>
          </p:cNvPr>
          <p:cNvSpPr>
            <a:spLocks noGrp="1"/>
          </p:cNvSpPr>
          <p:nvPr>
            <p:ph type="title"/>
          </p:nvPr>
        </p:nvSpPr>
        <p:spPr>
          <a:xfrm>
            <a:off x="464695" y="314793"/>
            <a:ext cx="10552451" cy="614598"/>
          </a:xfrm>
        </p:spPr>
        <p:txBody>
          <a:bodyPr>
            <a:normAutofit fontScale="90000"/>
          </a:bodyPr>
          <a:lstStyle/>
          <a:p>
            <a:r>
              <a:rPr lang="en-US" b="1" dirty="0" err="1">
                <a:solidFill>
                  <a:schemeClr val="accent2">
                    <a:lumMod val="75000"/>
                  </a:schemeClr>
                </a:solidFill>
                <a:latin typeface="Algerian" panose="04020705040A02060702" pitchFamily="82" charset="0"/>
              </a:rPr>
              <a:t>Analyse</a:t>
            </a:r>
            <a:r>
              <a:rPr lang="en-US" b="1" dirty="0">
                <a:solidFill>
                  <a:schemeClr val="accent2">
                    <a:lumMod val="75000"/>
                  </a:schemeClr>
                </a:solidFill>
                <a:latin typeface="Algerian" panose="04020705040A02060702" pitchFamily="82" charset="0"/>
              </a:rPr>
              <a:t> on different countries in the World </a:t>
            </a:r>
            <a:endParaRPr lang="en-IN" b="1" dirty="0">
              <a:solidFill>
                <a:schemeClr val="accent2">
                  <a:lumMod val="75000"/>
                </a:schemeClr>
              </a:solidFill>
              <a:latin typeface="Algerian" panose="04020705040A02060702" pitchFamily="82" charset="0"/>
            </a:endParaRPr>
          </a:p>
        </p:txBody>
      </p:sp>
      <p:sp>
        <p:nvSpPr>
          <p:cNvPr id="5" name="Content Placeholder 4">
            <a:extLst>
              <a:ext uri="{FF2B5EF4-FFF2-40B4-BE49-F238E27FC236}">
                <a16:creationId xmlns:a16="http://schemas.microsoft.com/office/drawing/2014/main" id="{A18D4203-D638-43E1-A398-E780DD3D27D0}"/>
              </a:ext>
            </a:extLst>
          </p:cNvPr>
          <p:cNvSpPr>
            <a:spLocks noGrp="1"/>
          </p:cNvSpPr>
          <p:nvPr>
            <p:ph idx="1"/>
          </p:nvPr>
        </p:nvSpPr>
        <p:spPr>
          <a:xfrm>
            <a:off x="164892" y="1199214"/>
            <a:ext cx="11188908" cy="5658786"/>
          </a:xfrm>
        </p:spPr>
        <p:txBody>
          <a:bodyPr>
            <a:normAutofit/>
          </a:bodyPr>
          <a:lstStyle/>
          <a:p>
            <a:pPr marL="0" indent="0">
              <a:buNone/>
            </a:pPr>
            <a:r>
              <a:rPr lang="en-US" sz="2400" b="1" i="0" dirty="0">
                <a:solidFill>
                  <a:schemeClr val="accent5">
                    <a:lumMod val="50000"/>
                  </a:schemeClr>
                </a:solidFill>
                <a:effectLst/>
                <a:latin typeface="Roboto" panose="02000000000000000000" pitchFamily="2" charset="0"/>
              </a:rPr>
              <a:t>Let’s check which countries are better positioned in each of the aspects being analyzed among top 10 in 2021</a:t>
            </a:r>
            <a:endParaRPr lang="en-IN" sz="2400" dirty="0">
              <a:solidFill>
                <a:schemeClr val="accent5">
                  <a:lumMod val="50000"/>
                </a:schemeClr>
              </a:solidFill>
            </a:endParaRPr>
          </a:p>
        </p:txBody>
      </p:sp>
      <p:pic>
        <p:nvPicPr>
          <p:cNvPr id="7" name="Picture 6">
            <a:extLst>
              <a:ext uri="{FF2B5EF4-FFF2-40B4-BE49-F238E27FC236}">
                <a16:creationId xmlns:a16="http://schemas.microsoft.com/office/drawing/2014/main" id="{7C5943E4-9ACC-420A-BDFD-452A63E74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144" y="2053652"/>
            <a:ext cx="9833548" cy="4804348"/>
          </a:xfrm>
          <a:prstGeom prst="rect">
            <a:avLst/>
          </a:prstGeom>
        </p:spPr>
      </p:pic>
      <p:pic>
        <p:nvPicPr>
          <p:cNvPr id="2" name="Audio 1">
            <a:hlinkClick r:id="" action="ppaction://media"/>
            <a:extLst>
              <a:ext uri="{FF2B5EF4-FFF2-40B4-BE49-F238E27FC236}">
                <a16:creationId xmlns:a16="http://schemas.microsoft.com/office/drawing/2014/main" id="{7EC14B50-F413-4BB4-8A81-9FF815A64D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04096016"/>
      </p:ext>
    </p:extLst>
  </p:cSld>
  <p:clrMapOvr>
    <a:masterClrMapping/>
  </p:clrMapOvr>
  <mc:AlternateContent xmlns:mc="http://schemas.openxmlformats.org/markup-compatibility/2006">
    <mc:Choice xmlns:p14="http://schemas.microsoft.com/office/powerpoint/2010/main" Requires="p14">
      <p:transition spd="slow" p14:dur="2000" advTm="25212"/>
    </mc:Choice>
    <mc:Fallback>
      <p:transition spd="slow" advTm="25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5200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B8E0E-9458-4497-9705-93B3F7224C2C}"/>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B0F9CA66-9C43-470C-86C8-1AD2F3FEA5A9}"/>
              </a:ext>
            </a:extLst>
          </p:cNvPr>
          <p:cNvSpPr>
            <a:spLocks noGrp="1"/>
          </p:cNvSpPr>
          <p:nvPr>
            <p:ph idx="1"/>
          </p:nvPr>
        </p:nvSpPr>
        <p:spPr>
          <a:xfrm>
            <a:off x="838200" y="1319134"/>
            <a:ext cx="10515600" cy="4857829"/>
          </a:xfrm>
        </p:spPr>
        <p:txBody>
          <a:bodyPr/>
          <a:lstStyle/>
          <a:p>
            <a:r>
              <a:rPr lang="en-US" b="0" dirty="0">
                <a:solidFill>
                  <a:srgbClr val="7030A0"/>
                </a:solidFill>
                <a:effectLst/>
                <a:latin typeface="Arial" panose="020B0604020202020204" pitchFamily="34" charset="0"/>
                <a:cs typeface="Arial" panose="020B0604020202020204" pitchFamily="34" charset="0"/>
              </a:rPr>
              <a:t>In terms of GDP(Economy),</a:t>
            </a:r>
            <a:r>
              <a:rPr lang="en-US" b="0" dirty="0" err="1">
                <a:solidFill>
                  <a:srgbClr val="7030A0"/>
                </a:solidFill>
                <a:effectLst/>
                <a:latin typeface="Arial" panose="020B0604020202020204" pitchFamily="34" charset="0"/>
                <a:cs typeface="Arial" panose="020B0604020202020204" pitchFamily="34" charset="0"/>
              </a:rPr>
              <a:t>Luxumberg</a:t>
            </a:r>
            <a:r>
              <a:rPr lang="en-US" b="0" dirty="0">
                <a:solidFill>
                  <a:srgbClr val="7030A0"/>
                </a:solidFill>
                <a:effectLst/>
                <a:latin typeface="Arial" panose="020B0604020202020204" pitchFamily="34" charset="0"/>
                <a:cs typeface="Arial" panose="020B0604020202020204" pitchFamily="34" charset="0"/>
              </a:rPr>
              <a:t> tops among all </a:t>
            </a:r>
          </a:p>
          <a:p>
            <a:pPr marL="0" indent="0">
              <a:buNone/>
            </a:pPr>
            <a:r>
              <a:rPr lang="en-US" dirty="0">
                <a:solidFill>
                  <a:srgbClr val="7030A0"/>
                </a:solidFill>
                <a:latin typeface="Arial" panose="020B0604020202020204" pitchFamily="34" charset="0"/>
                <a:cs typeface="Arial" panose="020B0604020202020204" pitchFamily="34" charset="0"/>
              </a:rPr>
              <a:t>   </a:t>
            </a:r>
            <a:r>
              <a:rPr lang="en-US" b="0" dirty="0">
                <a:solidFill>
                  <a:srgbClr val="7030A0"/>
                </a:solidFill>
                <a:effectLst/>
                <a:latin typeface="Arial" panose="020B0604020202020204" pitchFamily="34" charset="0"/>
                <a:cs typeface="Arial" panose="020B0604020202020204" pitchFamily="34" charset="0"/>
              </a:rPr>
              <a:t>countries.</a:t>
            </a:r>
          </a:p>
          <a:p>
            <a:r>
              <a:rPr lang="en-US" b="0" dirty="0">
                <a:solidFill>
                  <a:srgbClr val="7030A0"/>
                </a:solidFill>
                <a:effectLst/>
                <a:latin typeface="Arial" panose="020B0604020202020204" pitchFamily="34" charset="0"/>
                <a:cs typeface="Arial" panose="020B0604020202020204" pitchFamily="34" charset="0"/>
              </a:rPr>
              <a:t>In terms of Happiness score Finland grabs the first position.</a:t>
            </a:r>
          </a:p>
          <a:p>
            <a:r>
              <a:rPr lang="en-US" b="0" dirty="0">
                <a:solidFill>
                  <a:srgbClr val="7030A0"/>
                </a:solidFill>
                <a:effectLst/>
                <a:latin typeface="Arial" panose="020B0604020202020204" pitchFamily="34" charset="0"/>
                <a:cs typeface="Arial" panose="020B0604020202020204" pitchFamily="34" charset="0"/>
              </a:rPr>
              <a:t>Uzbekistan has the most freedom of life.</a:t>
            </a:r>
          </a:p>
          <a:p>
            <a:r>
              <a:rPr lang="en-US" b="0" dirty="0">
                <a:solidFill>
                  <a:srgbClr val="7030A0"/>
                </a:solidFill>
                <a:effectLst/>
                <a:latin typeface="Arial" panose="020B0604020202020204" pitchFamily="34" charset="0"/>
                <a:cs typeface="Arial" panose="020B0604020202020204" pitchFamily="34" charset="0"/>
              </a:rPr>
              <a:t>Croatia tops in corruption.</a:t>
            </a:r>
          </a:p>
          <a:p>
            <a:r>
              <a:rPr lang="en-US" b="0" dirty="0">
                <a:solidFill>
                  <a:srgbClr val="7030A0"/>
                </a:solidFill>
                <a:effectLst/>
                <a:latin typeface="Arial" panose="020B0604020202020204" pitchFamily="34" charset="0"/>
                <a:cs typeface="Arial" panose="020B0604020202020204" pitchFamily="34" charset="0"/>
              </a:rPr>
              <a:t>Indonesia is in the first position for generosity.</a:t>
            </a:r>
          </a:p>
          <a:p>
            <a:r>
              <a:rPr lang="en-US" b="0" dirty="0">
                <a:solidFill>
                  <a:srgbClr val="7030A0"/>
                </a:solidFill>
                <a:effectLst/>
                <a:latin typeface="Arial" panose="020B0604020202020204" pitchFamily="34" charset="0"/>
                <a:cs typeface="Arial" panose="020B0604020202020204" pitchFamily="34" charset="0"/>
              </a:rPr>
              <a:t>In terms of Healthy life expectancy Singapore has the highest score.</a:t>
            </a:r>
          </a:p>
          <a:p>
            <a:endParaRPr lang="en-IN" dirty="0"/>
          </a:p>
        </p:txBody>
      </p:sp>
      <p:pic>
        <p:nvPicPr>
          <p:cNvPr id="2" name="Audio 1">
            <a:hlinkClick r:id="" action="ppaction://media"/>
            <a:extLst>
              <a:ext uri="{FF2B5EF4-FFF2-40B4-BE49-F238E27FC236}">
                <a16:creationId xmlns:a16="http://schemas.microsoft.com/office/drawing/2014/main" id="{9AD5AD5D-E9A7-4E40-B2E0-207B57AEC1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27365280"/>
      </p:ext>
    </p:extLst>
  </p:cSld>
  <p:clrMapOvr>
    <a:masterClrMapping/>
  </p:clrMapOvr>
  <mc:AlternateContent xmlns:mc="http://schemas.openxmlformats.org/markup-compatibility/2006">
    <mc:Choice xmlns:p14="http://schemas.microsoft.com/office/powerpoint/2010/main" Requires="p14">
      <p:transition spd="slow" p14:dur="2000" advTm="771"/>
    </mc:Choice>
    <mc:Fallback>
      <p:transition spd="slow" advTm="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8000">
              <a:schemeClr val="bg1">
                <a:lumMod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13A1-6BB2-42F2-A3C9-F67CB5EDA231}"/>
              </a:ext>
            </a:extLst>
          </p:cNvPr>
          <p:cNvSpPr>
            <a:spLocks noGrp="1"/>
          </p:cNvSpPr>
          <p:nvPr>
            <p:ph type="title"/>
          </p:nvPr>
        </p:nvSpPr>
        <p:spPr>
          <a:xfrm>
            <a:off x="184556" y="1"/>
            <a:ext cx="11974313" cy="1802296"/>
          </a:xfrm>
          <a:gradFill flip="none" rotWithShape="1">
            <a:gsLst>
              <a:gs pos="49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normAutofit/>
          </a:bodyPr>
          <a:lstStyle/>
          <a:p>
            <a:r>
              <a:rPr lang="en-US" sz="5400" dirty="0">
                <a:solidFill>
                  <a:schemeClr val="tx1">
                    <a:lumMod val="95000"/>
                    <a:lumOff val="5000"/>
                  </a:schemeClr>
                </a:solidFill>
                <a:effectLst>
                  <a:outerShdw blurRad="38100" dist="38100" dir="2700000" algn="tl">
                    <a:srgbClr val="000000">
                      <a:alpha val="43137"/>
                    </a:srgbClr>
                  </a:outerShdw>
                </a:effectLst>
              </a:rPr>
              <a:t>			WHAT IS HAPPINESS?</a:t>
            </a:r>
            <a:endParaRPr lang="en-IN" sz="5400" dirty="0">
              <a:solidFill>
                <a:schemeClr val="tx1">
                  <a:lumMod val="95000"/>
                  <a:lumOff val="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54250CB-BDCB-4F3F-8260-C9822151C910}"/>
              </a:ext>
            </a:extLst>
          </p:cNvPr>
          <p:cNvSpPr>
            <a:spLocks noGrp="1"/>
          </p:cNvSpPr>
          <p:nvPr>
            <p:ph idx="1"/>
          </p:nvPr>
        </p:nvSpPr>
        <p:spPr>
          <a:xfrm>
            <a:off x="184557" y="1802296"/>
            <a:ext cx="7878625" cy="4941403"/>
          </a:xfrm>
          <a:gradFill>
            <a:gsLst>
              <a:gs pos="46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p:spPr>
        <p:txBody>
          <a:bodyPr>
            <a:normAutofit/>
          </a:bodyPr>
          <a:lstStyle/>
          <a:p>
            <a:pPr marL="0" indent="0">
              <a:buNone/>
            </a:pPr>
            <a:endParaRPr lang="en-US" sz="2800" dirty="0">
              <a:solidFill>
                <a:schemeClr val="accent2">
                  <a:lumMod val="50000"/>
                </a:schemeClr>
              </a:solidFill>
            </a:endParaRPr>
          </a:p>
          <a:p>
            <a:pPr marL="0" indent="0">
              <a:buNone/>
            </a:pPr>
            <a:r>
              <a:rPr lang="en-US" sz="2800" dirty="0">
                <a:solidFill>
                  <a:schemeClr val="accent2">
                    <a:lumMod val="50000"/>
                  </a:schemeClr>
                </a:solidFill>
              </a:rPr>
              <a:t>Many of us do not need a formal definition for the word. It is something we know ,when we feel it.</a:t>
            </a:r>
          </a:p>
          <a:p>
            <a:pPr marL="0" indent="0">
              <a:buNone/>
            </a:pPr>
            <a:r>
              <a:rPr lang="en-US" sz="2800" dirty="0">
                <a:solidFill>
                  <a:schemeClr val="accent2">
                    <a:lumMod val="50000"/>
                  </a:schemeClr>
                </a:solidFill>
              </a:rPr>
              <a:t>The World Happiness Report is an annual report that ranks the global happiness of over 150 countries. “Happiness” in this </a:t>
            </a:r>
            <a:r>
              <a:rPr lang="en-US" sz="2800" dirty="0" err="1">
                <a:solidFill>
                  <a:schemeClr val="accent2">
                    <a:lumMod val="50000"/>
                  </a:schemeClr>
                </a:solidFill>
              </a:rPr>
              <a:t>instance,is</a:t>
            </a:r>
            <a:r>
              <a:rPr lang="en-US" sz="2800" dirty="0">
                <a:solidFill>
                  <a:schemeClr val="accent2">
                    <a:lumMod val="50000"/>
                  </a:schemeClr>
                </a:solidFill>
              </a:rPr>
              <a:t> calculated by summing the values from seven </a:t>
            </a:r>
            <a:r>
              <a:rPr lang="en-US" sz="2800" dirty="0" err="1">
                <a:solidFill>
                  <a:schemeClr val="accent2">
                    <a:lumMod val="50000"/>
                  </a:schemeClr>
                </a:solidFill>
              </a:rPr>
              <a:t>criteria.The</a:t>
            </a:r>
            <a:r>
              <a:rPr lang="en-US" sz="2800" dirty="0">
                <a:solidFill>
                  <a:schemeClr val="accent2">
                    <a:lumMod val="50000"/>
                  </a:schemeClr>
                </a:solidFill>
              </a:rPr>
              <a:t> data comes from the Gallop World </a:t>
            </a:r>
            <a:r>
              <a:rPr lang="en-US" sz="2800" dirty="0" err="1">
                <a:solidFill>
                  <a:schemeClr val="accent2">
                    <a:lumMod val="50000"/>
                  </a:schemeClr>
                </a:solidFill>
              </a:rPr>
              <a:t>Poll,which</a:t>
            </a:r>
            <a:r>
              <a:rPr lang="en-US" sz="2800" dirty="0">
                <a:solidFill>
                  <a:schemeClr val="accent2">
                    <a:lumMod val="50000"/>
                  </a:schemeClr>
                </a:solidFill>
              </a:rPr>
              <a:t> asks participants to rate question on a scale of 0 to 10.How happy are you?</a:t>
            </a:r>
            <a:endParaRPr lang="en-IN" sz="2800" dirty="0">
              <a:solidFill>
                <a:schemeClr val="accent2">
                  <a:lumMod val="50000"/>
                </a:schemeClr>
              </a:solidFill>
            </a:endParaRPr>
          </a:p>
        </p:txBody>
      </p:sp>
      <p:pic>
        <p:nvPicPr>
          <p:cNvPr id="5" name="Picture 4">
            <a:extLst>
              <a:ext uri="{FF2B5EF4-FFF2-40B4-BE49-F238E27FC236}">
                <a16:creationId xmlns:a16="http://schemas.microsoft.com/office/drawing/2014/main" id="{4C0BE986-C03A-4847-83AF-85CEE1E7D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4649" y="1802296"/>
            <a:ext cx="3472503" cy="4545496"/>
          </a:xfrm>
          <a:prstGeom prst="rect">
            <a:avLst/>
          </a:prstGeom>
        </p:spPr>
      </p:pic>
      <p:pic>
        <p:nvPicPr>
          <p:cNvPr id="8" name="Audio 7">
            <a:hlinkClick r:id="" action="ppaction://media"/>
            <a:extLst>
              <a:ext uri="{FF2B5EF4-FFF2-40B4-BE49-F238E27FC236}">
                <a16:creationId xmlns:a16="http://schemas.microsoft.com/office/drawing/2014/main" id="{2E510422-1ACF-4E5C-9F89-97B89A7946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58398788"/>
      </p:ext>
    </p:extLst>
  </p:cSld>
  <p:clrMapOvr>
    <a:masterClrMapping/>
  </p:clrMapOvr>
  <mc:AlternateContent xmlns:mc="http://schemas.openxmlformats.org/markup-compatibility/2006">
    <mc:Choice xmlns:p14="http://schemas.microsoft.com/office/powerpoint/2010/main" Requires="p14">
      <p:transition spd="slow" p14:dur="2000" advTm="10351"/>
    </mc:Choice>
    <mc:Fallback>
      <p:transition spd="slow" advTm="10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4B23-B9DB-4979-81A5-3A6C4786304D}"/>
              </a:ext>
            </a:extLst>
          </p:cNvPr>
          <p:cNvSpPr>
            <a:spLocks noGrp="1"/>
          </p:cNvSpPr>
          <p:nvPr>
            <p:ph type="title"/>
          </p:nvPr>
        </p:nvSpPr>
        <p:spPr>
          <a:xfrm>
            <a:off x="838200" y="321789"/>
            <a:ext cx="10515600" cy="1325563"/>
          </a:xfr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txBody>
          <a:bodyPr>
            <a:normAutofit/>
          </a:bodyPr>
          <a:lstStyle/>
          <a:p>
            <a:r>
              <a:rPr lang="en-US" b="1" i="0" dirty="0">
                <a:solidFill>
                  <a:srgbClr val="002060"/>
                </a:solidFill>
                <a:effectLst/>
                <a:latin typeface="Roboto" panose="02000000000000000000" pitchFamily="2" charset="0"/>
              </a:rPr>
              <a:t> 	</a:t>
            </a:r>
            <a:r>
              <a:rPr lang="en-US" sz="3600" b="1" i="0" dirty="0">
                <a:solidFill>
                  <a:srgbClr val="002060"/>
                </a:solidFill>
                <a:effectLst/>
                <a:latin typeface="Roboto" panose="02000000000000000000" pitchFamily="2" charset="0"/>
              </a:rPr>
              <a:t>Ranking distribution of all Countries in year   	2021according to the Happiness Score</a:t>
            </a:r>
            <a:endParaRPr lang="en-IN" sz="3600" dirty="0">
              <a:solidFill>
                <a:srgbClr val="002060"/>
              </a:solidFill>
            </a:endParaRPr>
          </a:p>
        </p:txBody>
      </p:sp>
      <p:pic>
        <p:nvPicPr>
          <p:cNvPr id="5" name="Content Placeholder 4">
            <a:extLst>
              <a:ext uri="{FF2B5EF4-FFF2-40B4-BE49-F238E27FC236}">
                <a16:creationId xmlns:a16="http://schemas.microsoft.com/office/drawing/2014/main" id="{A015D443-7D76-498A-8C9D-A8960A8CD37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129159"/>
            <a:ext cx="10515600" cy="3744270"/>
          </a:xfrm>
        </p:spPr>
      </p:pic>
      <p:sp>
        <p:nvSpPr>
          <p:cNvPr id="3" name="TextBox 2">
            <a:extLst>
              <a:ext uri="{FF2B5EF4-FFF2-40B4-BE49-F238E27FC236}">
                <a16:creationId xmlns:a16="http://schemas.microsoft.com/office/drawing/2014/main" id="{76A0CBAA-249E-4DA7-BC94-F80C124D3F88}"/>
              </a:ext>
            </a:extLst>
          </p:cNvPr>
          <p:cNvSpPr txBox="1"/>
          <p:nvPr/>
        </p:nvSpPr>
        <p:spPr>
          <a:xfrm>
            <a:off x="1444486" y="6123543"/>
            <a:ext cx="9515062" cy="646331"/>
          </a:xfrm>
          <a:prstGeom prst="rect">
            <a:avLst/>
          </a:prstGeom>
          <a:noFill/>
        </p:spPr>
        <p:txBody>
          <a:bodyPr wrap="square" rtlCol="0">
            <a:spAutoFit/>
          </a:bodyPr>
          <a:lstStyle/>
          <a:p>
            <a:r>
              <a:rPr lang="en-US" b="1" dirty="0"/>
              <a:t>Finland is in the first </a:t>
            </a:r>
            <a:r>
              <a:rPr lang="en-US" b="1" dirty="0" err="1"/>
              <a:t>position,second</a:t>
            </a:r>
            <a:r>
              <a:rPr lang="en-US" b="1" dirty="0"/>
              <a:t> comes Denmark and India is in the 139</a:t>
            </a:r>
            <a:r>
              <a:rPr lang="en-US" b="1" baseline="30000" dirty="0"/>
              <a:t>th</a:t>
            </a:r>
            <a:r>
              <a:rPr lang="en-US" b="1" dirty="0"/>
              <a:t> position and at the last position is Afghanistan</a:t>
            </a:r>
            <a:endParaRPr lang="en-IN" b="1" dirty="0"/>
          </a:p>
        </p:txBody>
      </p:sp>
      <p:pic>
        <p:nvPicPr>
          <p:cNvPr id="6" name="Audio 5">
            <a:hlinkClick r:id="" action="ppaction://media"/>
            <a:extLst>
              <a:ext uri="{FF2B5EF4-FFF2-40B4-BE49-F238E27FC236}">
                <a16:creationId xmlns:a16="http://schemas.microsoft.com/office/drawing/2014/main" id="{8F351713-BAC1-4FB3-9447-63A17933DC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47812026"/>
      </p:ext>
    </p:extLst>
  </p:cSld>
  <p:clrMapOvr>
    <a:masterClrMapping/>
  </p:clrMapOvr>
  <mc:AlternateContent xmlns:mc="http://schemas.openxmlformats.org/markup-compatibility/2006">
    <mc:Choice xmlns:p14="http://schemas.microsoft.com/office/powerpoint/2010/main" Requires="p14">
      <p:transition spd="slow" p14:dur="2000" advTm="20846"/>
    </mc:Choice>
    <mc:Fallback>
      <p:transition spd="slow" advTm="20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A1FA-79A4-4A07-B4BE-FC25AA8E9593}"/>
              </a:ext>
            </a:extLst>
          </p:cNvPr>
          <p:cNvSpPr>
            <a:spLocks noGrp="1"/>
          </p:cNvSpPr>
          <p:nvPr>
            <p:ph type="title"/>
          </p:nvPr>
        </p:nvSpPr>
        <p:spPr>
          <a:xfrm>
            <a:off x="-194871" y="52466"/>
            <a:ext cx="12501796" cy="1094282"/>
          </a:xfr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normAutofit fontScale="90000"/>
          </a:bodyPr>
          <a:lstStyle/>
          <a:p>
            <a:br>
              <a:rPr lang="en-US" sz="3100" b="1" i="0" dirty="0">
                <a:solidFill>
                  <a:srgbClr val="C00000"/>
                </a:solidFill>
                <a:effectLst/>
                <a:latin typeface="Arial" panose="020B0604020202020204" pitchFamily="34" charset="0"/>
                <a:cs typeface="Arial" panose="020B0604020202020204" pitchFamily="34" charset="0"/>
              </a:rPr>
            </a:br>
            <a:r>
              <a:rPr lang="en-US" sz="3100" b="1" i="0" dirty="0">
                <a:solidFill>
                  <a:srgbClr val="C00000"/>
                </a:solidFill>
                <a:effectLst/>
                <a:latin typeface="Arial" panose="020B0604020202020204" pitchFamily="34" charset="0"/>
                <a:cs typeface="Arial" panose="020B0604020202020204" pitchFamily="34" charset="0"/>
              </a:rPr>
              <a:t>    </a:t>
            </a:r>
            <a:r>
              <a:rPr lang="en-US" sz="3100" b="1" i="0" dirty="0" err="1">
                <a:solidFill>
                  <a:srgbClr val="C00000"/>
                </a:solidFill>
                <a:effectLst/>
                <a:latin typeface="Arial" panose="020B0604020202020204" pitchFamily="34" charset="0"/>
                <a:cs typeface="Arial" panose="020B0604020202020204" pitchFamily="34" charset="0"/>
              </a:rPr>
              <a:t>Visualisation</a:t>
            </a:r>
            <a:r>
              <a:rPr lang="en-US" sz="3100" b="1" i="0" dirty="0">
                <a:solidFill>
                  <a:srgbClr val="C00000"/>
                </a:solidFill>
                <a:effectLst/>
                <a:latin typeface="Arial" panose="020B0604020202020204" pitchFamily="34" charset="0"/>
                <a:cs typeface="Arial" panose="020B0604020202020204" pitchFamily="34" charset="0"/>
              </a:rPr>
              <a:t> of Satisfaction of people with their governments </a:t>
            </a:r>
            <a:br>
              <a:rPr lang="en-US" sz="3100" b="1" i="0" dirty="0">
                <a:solidFill>
                  <a:srgbClr val="C00000"/>
                </a:solidFill>
                <a:effectLst/>
                <a:latin typeface="Arial" panose="020B0604020202020204" pitchFamily="34" charset="0"/>
                <a:cs typeface="Arial" panose="020B0604020202020204" pitchFamily="34" charset="0"/>
              </a:rPr>
            </a:br>
            <a:r>
              <a:rPr lang="en-US" sz="3100" b="1" i="0" dirty="0">
                <a:solidFill>
                  <a:srgbClr val="C00000"/>
                </a:solidFill>
                <a:effectLst/>
                <a:latin typeface="Arial" panose="020B0604020202020204" pitchFamily="34" charset="0"/>
                <a:cs typeface="Arial" panose="020B0604020202020204" pitchFamily="34" charset="0"/>
              </a:rPr>
              <a:t>    across different regions and Happiness score</a:t>
            </a:r>
            <a:br>
              <a:rPr lang="en-US" sz="3100" b="0" i="0" dirty="0">
                <a:solidFill>
                  <a:srgbClr val="C00000"/>
                </a:solidFill>
                <a:effectLst/>
                <a:latin typeface="Arial" panose="020B0604020202020204" pitchFamily="34" charset="0"/>
                <a:cs typeface="Arial" panose="020B0604020202020204" pitchFamily="34" charset="0"/>
              </a:rPr>
            </a:br>
            <a:br>
              <a:rPr lang="en-US" sz="3100" b="0" i="0" dirty="0">
                <a:solidFill>
                  <a:srgbClr val="212121"/>
                </a:solidFill>
                <a:effectLst/>
                <a:latin typeface="Arial" panose="020B0604020202020204" pitchFamily="34" charset="0"/>
                <a:cs typeface="Arial" panose="020B0604020202020204" pitchFamily="34" charset="0"/>
              </a:rPr>
            </a:br>
            <a:endParaRPr lang="en-IN" sz="3100" dirty="0">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6F86932D-C2D2-4DD5-82F1-FD52E8383DFE}"/>
              </a:ext>
            </a:extLst>
          </p:cNvPr>
          <p:cNvSpPr>
            <a:spLocks noGrp="1"/>
          </p:cNvSpPr>
          <p:nvPr>
            <p:ph sz="half" idx="2"/>
          </p:nvPr>
        </p:nvSpPr>
        <p:spPr>
          <a:xfrm>
            <a:off x="6172202" y="1146747"/>
            <a:ext cx="5867398" cy="565878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a:normAutofit/>
          </a:bodyPr>
          <a:lstStyle/>
          <a:p>
            <a:pPr marL="0" indent="0">
              <a:buNone/>
            </a:pPr>
            <a:r>
              <a:rPr lang="en-US" sz="2000" b="0" i="0" dirty="0">
                <a:solidFill>
                  <a:srgbClr val="212121"/>
                </a:solidFill>
                <a:effectLst/>
                <a:latin typeface="Roboto" panose="02000000000000000000" pitchFamily="2" charset="0"/>
              </a:rPr>
              <a:t>As per the </a:t>
            </a:r>
            <a:r>
              <a:rPr lang="en-US" sz="2000" b="0" i="0" dirty="0" err="1">
                <a:solidFill>
                  <a:srgbClr val="212121"/>
                </a:solidFill>
                <a:effectLst/>
                <a:latin typeface="Roboto" panose="02000000000000000000" pitchFamily="2" charset="0"/>
              </a:rPr>
              <a:t>graph,North</a:t>
            </a:r>
            <a:r>
              <a:rPr lang="en-US" sz="2000" b="0" i="0" dirty="0">
                <a:solidFill>
                  <a:srgbClr val="212121"/>
                </a:solidFill>
                <a:effectLst/>
                <a:latin typeface="Roboto" panose="02000000000000000000" pitchFamily="2" charset="0"/>
              </a:rPr>
              <a:t> America and ANZ has the highest happiness score. And South Asia in which our country India includes is in the bottom</a:t>
            </a:r>
            <a:endParaRPr lang="en-IN" sz="2000" dirty="0"/>
          </a:p>
        </p:txBody>
      </p:sp>
      <p:sp>
        <p:nvSpPr>
          <p:cNvPr id="10" name="Content Placeholder 9">
            <a:extLst>
              <a:ext uri="{FF2B5EF4-FFF2-40B4-BE49-F238E27FC236}">
                <a16:creationId xmlns:a16="http://schemas.microsoft.com/office/drawing/2014/main" id="{F28E5B72-E9CB-4F2E-B360-29C2B1A9E0F5}"/>
              </a:ext>
            </a:extLst>
          </p:cNvPr>
          <p:cNvSpPr>
            <a:spLocks noGrp="1"/>
          </p:cNvSpPr>
          <p:nvPr>
            <p:ph sz="half" idx="1"/>
          </p:nvPr>
        </p:nvSpPr>
        <p:spPr>
          <a:xfrm>
            <a:off x="76200" y="1199213"/>
            <a:ext cx="6019800" cy="5658787"/>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a:lstStyle/>
          <a:p>
            <a:pPr marL="0" indent="0" algn="l">
              <a:buNone/>
            </a:pPr>
            <a:r>
              <a:rPr lang="en-US" sz="2400" b="0" i="0" dirty="0">
                <a:solidFill>
                  <a:srgbClr val="212121"/>
                </a:solidFill>
                <a:effectLst/>
                <a:latin typeface="Roboto" panose="02000000000000000000" pitchFamily="2" charset="0"/>
              </a:rPr>
              <a:t>As observed we can see that the North America and ANZ has the best trust score.</a:t>
            </a:r>
          </a:p>
          <a:p>
            <a:pPr marL="0" indent="0" algn="l">
              <a:buNone/>
            </a:pPr>
            <a:endParaRPr lang="en-US" b="0" i="0" dirty="0">
              <a:solidFill>
                <a:srgbClr val="212121"/>
              </a:solidFill>
              <a:effectLst/>
              <a:latin typeface="Roboto" panose="02000000000000000000" pitchFamily="2" charset="0"/>
            </a:endParaRPr>
          </a:p>
          <a:p>
            <a:endParaRPr lang="en-IN" dirty="0"/>
          </a:p>
        </p:txBody>
      </p:sp>
      <p:pic>
        <p:nvPicPr>
          <p:cNvPr id="14" name="Picture 13">
            <a:extLst>
              <a:ext uri="{FF2B5EF4-FFF2-40B4-BE49-F238E27FC236}">
                <a16:creationId xmlns:a16="http://schemas.microsoft.com/office/drawing/2014/main" id="{6238481B-031D-48C3-8047-A1389623C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472310"/>
            <a:ext cx="5738734" cy="4153342"/>
          </a:xfrm>
          <a:prstGeom prst="rect">
            <a:avLst/>
          </a:prstGeom>
        </p:spPr>
      </p:pic>
      <p:pic>
        <p:nvPicPr>
          <p:cNvPr id="16" name="Picture 15">
            <a:extLst>
              <a:ext uri="{FF2B5EF4-FFF2-40B4-BE49-F238E27FC236}">
                <a16:creationId xmlns:a16="http://schemas.microsoft.com/office/drawing/2014/main" id="{84AEAB6F-C334-4934-BF6B-D3D3D2E7D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250" y="2472310"/>
            <a:ext cx="5190752" cy="4153342"/>
          </a:xfrm>
          <a:prstGeom prst="rect">
            <a:avLst/>
          </a:prstGeom>
        </p:spPr>
      </p:pic>
      <p:pic>
        <p:nvPicPr>
          <p:cNvPr id="5" name="Audio 4">
            <a:hlinkClick r:id="" action="ppaction://media"/>
            <a:extLst>
              <a:ext uri="{FF2B5EF4-FFF2-40B4-BE49-F238E27FC236}">
                <a16:creationId xmlns:a16="http://schemas.microsoft.com/office/drawing/2014/main" id="{0F11FDDF-EEE8-4694-8363-9AD06A55EA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748826"/>
      </p:ext>
    </p:extLst>
  </p:cSld>
  <p:clrMapOvr>
    <a:masterClrMapping/>
  </p:clrMapOvr>
  <mc:AlternateContent xmlns:mc="http://schemas.openxmlformats.org/markup-compatibility/2006">
    <mc:Choice xmlns:p14="http://schemas.microsoft.com/office/powerpoint/2010/main" Requires="p14">
      <p:transition spd="slow" p14:dur="2000" advTm="21569"/>
    </mc:Choice>
    <mc:Fallback>
      <p:transition spd="slow" advTm="21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6EDE28-32E4-489E-8FC6-455FC2592DFE}"/>
              </a:ext>
            </a:extLst>
          </p:cNvPr>
          <p:cNvSpPr>
            <a:spLocks noGrp="1"/>
          </p:cNvSpPr>
          <p:nvPr>
            <p:ph type="title"/>
          </p:nvPr>
        </p:nvSpPr>
        <p:spPr>
          <a:xfrm>
            <a:off x="762000" y="100119"/>
            <a:ext cx="10515600" cy="789118"/>
          </a:xfrm>
        </p:spPr>
        <p:txBody>
          <a:bodyPr>
            <a:normAutofit/>
          </a:bodyPr>
          <a:lstStyle/>
          <a:p>
            <a:r>
              <a:rPr lang="en-US" sz="2800" b="1" i="0" dirty="0">
                <a:solidFill>
                  <a:srgbClr val="C00000"/>
                </a:solidFill>
                <a:effectLst/>
                <a:latin typeface="Arial" panose="020B0604020202020204" pitchFamily="34" charset="0"/>
                <a:cs typeface="Arial" panose="020B0604020202020204" pitchFamily="34" charset="0"/>
              </a:rPr>
              <a:t>Have people been relatively more happier in coming years?</a:t>
            </a:r>
            <a:endParaRPr lang="en-IN" sz="2800" dirty="0">
              <a:solidFill>
                <a:srgbClr val="C00000"/>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163A7D2F-A43A-4C43-B5EA-926C1AA817BF}"/>
              </a:ext>
            </a:extLst>
          </p:cNvPr>
          <p:cNvSpPr>
            <a:spLocks noGrp="1"/>
          </p:cNvSpPr>
          <p:nvPr>
            <p:ph sz="half" idx="1"/>
          </p:nvPr>
        </p:nvSpPr>
        <p:spPr>
          <a:xfrm>
            <a:off x="214859" y="734518"/>
            <a:ext cx="5804941" cy="5891134"/>
          </a:xfrm>
        </p:spPr>
        <p:txBody>
          <a:bodyPr>
            <a:normAutofit/>
          </a:bodyPr>
          <a:lstStyle/>
          <a:p>
            <a:pPr marL="0" indent="0" algn="l">
              <a:buNone/>
            </a:pPr>
            <a:r>
              <a:rPr lang="en-US" sz="1400" b="0" i="0" dirty="0">
                <a:solidFill>
                  <a:srgbClr val="212121"/>
                </a:solidFill>
                <a:effectLst/>
                <a:latin typeface="Arial" panose="020B0604020202020204" pitchFamily="34" charset="0"/>
                <a:cs typeface="Arial" panose="020B0604020202020204" pitchFamily="34" charset="0"/>
              </a:rPr>
              <a:t>The stacked histogram plotted above shows that there has been an increase in the happiness score at the extremums as there appears to be a shift to the right in the year 2021. A significant increase in the number of countries with score between 5-6 has been observed. This may signify relatively better living standards and satisfaction of the people with their lives and the government in 2021.</a:t>
            </a:r>
          </a:p>
          <a:p>
            <a:pPr marL="0" indent="0" algn="l">
              <a:buNone/>
            </a:pPr>
            <a:r>
              <a:rPr lang="en-US" sz="1400" b="0" i="0" dirty="0">
                <a:solidFill>
                  <a:srgbClr val="212121"/>
                </a:solidFill>
                <a:effectLst/>
                <a:latin typeface="Arial" panose="020B0604020202020204" pitchFamily="34" charset="0"/>
                <a:cs typeface="Arial" panose="020B0604020202020204" pitchFamily="34" charset="0"/>
              </a:rPr>
              <a:t>We can conclude that people have been happier in 2021 as compared to 2020.</a:t>
            </a:r>
          </a:p>
          <a:p>
            <a:pPr marL="0" indent="0">
              <a:buNone/>
            </a:pPr>
            <a:endParaRPr lang="en-IN" dirty="0"/>
          </a:p>
        </p:txBody>
      </p:sp>
      <p:sp>
        <p:nvSpPr>
          <p:cNvPr id="9" name="Content Placeholder 8">
            <a:extLst>
              <a:ext uri="{FF2B5EF4-FFF2-40B4-BE49-F238E27FC236}">
                <a16:creationId xmlns:a16="http://schemas.microsoft.com/office/drawing/2014/main" id="{458C497B-177F-47C0-AAE5-6D762ED06281}"/>
              </a:ext>
            </a:extLst>
          </p:cNvPr>
          <p:cNvSpPr>
            <a:spLocks noGrp="1"/>
          </p:cNvSpPr>
          <p:nvPr>
            <p:ph sz="half" idx="2"/>
          </p:nvPr>
        </p:nvSpPr>
        <p:spPr>
          <a:xfrm>
            <a:off x="6172199" y="734519"/>
            <a:ext cx="5804941" cy="5891134"/>
          </a:xfrm>
        </p:spPr>
        <p:txBody>
          <a:bodyPr>
            <a:normAutofit/>
          </a:bodyPr>
          <a:lstStyle/>
          <a:p>
            <a:pPr marL="0" indent="0" algn="l">
              <a:buNone/>
            </a:pPr>
            <a:r>
              <a:rPr lang="en-US" sz="1400" b="0" i="0" dirty="0">
                <a:solidFill>
                  <a:srgbClr val="212121"/>
                </a:solidFill>
                <a:effectLst/>
                <a:latin typeface="Arial" panose="020B0604020202020204" pitchFamily="34" charset="0"/>
                <a:cs typeface="Arial" panose="020B0604020202020204" pitchFamily="34" charset="0"/>
              </a:rPr>
              <a:t>The stacked histogram plotted above shows that there has been an increase in the happiness score at the extremums as there appears to be a shift to the right in the year 2019. A significant increase in the number of countries with score between 4-5 has been observed. This may signify relatively better living standards and satisfaction of the people with their lives and the government in 2019.</a:t>
            </a:r>
          </a:p>
          <a:p>
            <a:pPr marL="0" indent="0" algn="l">
              <a:buNone/>
            </a:pPr>
            <a:r>
              <a:rPr lang="en-US" sz="1400" b="0" i="0" dirty="0">
                <a:solidFill>
                  <a:srgbClr val="212121"/>
                </a:solidFill>
                <a:effectLst/>
                <a:latin typeface="Arial" panose="020B0604020202020204" pitchFamily="34" charset="0"/>
                <a:cs typeface="Arial" panose="020B0604020202020204" pitchFamily="34" charset="0"/>
              </a:rPr>
              <a:t>We can conclude that people have been happier in 2019 as compared to 2018.</a:t>
            </a:r>
          </a:p>
          <a:p>
            <a:pPr marL="0" indent="0">
              <a:buNone/>
            </a:pPr>
            <a:endParaRPr lang="en-IN" dirty="0"/>
          </a:p>
        </p:txBody>
      </p:sp>
      <p:pic>
        <p:nvPicPr>
          <p:cNvPr id="11" name="Picture 10">
            <a:extLst>
              <a:ext uri="{FF2B5EF4-FFF2-40B4-BE49-F238E27FC236}">
                <a16:creationId xmlns:a16="http://schemas.microsoft.com/office/drawing/2014/main" id="{1AC6356D-EE59-4AFE-8A7F-F75117F95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60" y="2473377"/>
            <a:ext cx="5511384" cy="4384623"/>
          </a:xfrm>
          <a:prstGeom prst="rect">
            <a:avLst/>
          </a:prstGeom>
        </p:spPr>
      </p:pic>
      <p:pic>
        <p:nvPicPr>
          <p:cNvPr id="13" name="Picture 12">
            <a:extLst>
              <a:ext uri="{FF2B5EF4-FFF2-40B4-BE49-F238E27FC236}">
                <a16:creationId xmlns:a16="http://schemas.microsoft.com/office/drawing/2014/main" id="{241651F0-3AAF-4206-BC8B-7035EA7859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199" y="2473376"/>
            <a:ext cx="5804941" cy="4384623"/>
          </a:xfrm>
          <a:prstGeom prst="rect">
            <a:avLst/>
          </a:prstGeom>
        </p:spPr>
      </p:pic>
      <p:pic>
        <p:nvPicPr>
          <p:cNvPr id="3" name="Audio 2">
            <a:hlinkClick r:id="" action="ppaction://media"/>
            <a:extLst>
              <a:ext uri="{FF2B5EF4-FFF2-40B4-BE49-F238E27FC236}">
                <a16:creationId xmlns:a16="http://schemas.microsoft.com/office/drawing/2014/main" id="{353B1315-3E7C-453A-899D-F251748BEE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6968224"/>
      </p:ext>
    </p:extLst>
  </p:cSld>
  <p:clrMapOvr>
    <a:masterClrMapping/>
  </p:clrMapOvr>
  <mc:AlternateContent xmlns:mc="http://schemas.openxmlformats.org/markup-compatibility/2006">
    <mc:Choice xmlns:p14="http://schemas.microsoft.com/office/powerpoint/2010/main" Requires="p14">
      <p:transition spd="slow" p14:dur="2000" advTm="12131"/>
    </mc:Choice>
    <mc:Fallback>
      <p:transition spd="slow" advTm="12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5500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ACAC28-D09F-4756-85E7-00E2F740F680}"/>
              </a:ext>
            </a:extLst>
          </p:cNvPr>
          <p:cNvSpPr>
            <a:spLocks noGrp="1"/>
          </p:cNvSpPr>
          <p:nvPr>
            <p:ph type="title"/>
          </p:nvPr>
        </p:nvSpPr>
        <p:spPr>
          <a:xfrm>
            <a:off x="0" y="-174521"/>
            <a:ext cx="12191999" cy="1325563"/>
          </a:xfrm>
        </p:spPr>
        <p:txBody>
          <a:bodyPr>
            <a:normAutofit/>
          </a:bodyPr>
          <a:lstStyle/>
          <a:p>
            <a:r>
              <a:rPr lang="en-US" sz="2800" b="1" dirty="0">
                <a:solidFill>
                  <a:srgbClr val="0070C0"/>
                </a:solidFill>
                <a:latin typeface="Arial" panose="020B0604020202020204" pitchFamily="34" charset="0"/>
                <a:cs typeface="Arial" panose="020B0604020202020204" pitchFamily="34" charset="0"/>
              </a:rPr>
              <a:t>Correlation between Social </a:t>
            </a:r>
            <a:r>
              <a:rPr lang="en-US" sz="2800" b="1" dirty="0" err="1">
                <a:solidFill>
                  <a:srgbClr val="0070C0"/>
                </a:solidFill>
                <a:latin typeface="Arial" panose="020B0604020202020204" pitchFamily="34" charset="0"/>
                <a:cs typeface="Arial" panose="020B0604020202020204" pitchFamily="34" charset="0"/>
              </a:rPr>
              <a:t>support,Happiness</a:t>
            </a:r>
            <a:r>
              <a:rPr lang="en-US" sz="2800" b="1" dirty="0">
                <a:solidFill>
                  <a:srgbClr val="0070C0"/>
                </a:solidFill>
                <a:latin typeface="Arial" panose="020B0604020202020204" pitchFamily="34" charset="0"/>
                <a:cs typeface="Arial" panose="020B0604020202020204" pitchFamily="34" charset="0"/>
              </a:rPr>
              <a:t> score and </a:t>
            </a:r>
            <a:r>
              <a:rPr lang="en-US" sz="2800" b="1" dirty="0" err="1">
                <a:solidFill>
                  <a:srgbClr val="0070C0"/>
                </a:solidFill>
                <a:latin typeface="Arial" panose="020B0604020202020204" pitchFamily="34" charset="0"/>
                <a:cs typeface="Arial" panose="020B0604020202020204" pitchFamily="34" charset="0"/>
              </a:rPr>
              <a:t>Generoisty</a:t>
            </a:r>
            <a:r>
              <a:rPr lang="en-US" sz="2800" b="1" dirty="0">
                <a:solidFill>
                  <a:srgbClr val="0070C0"/>
                </a:solidFill>
                <a:latin typeface="Arial" panose="020B0604020202020204" pitchFamily="34" charset="0"/>
                <a:cs typeface="Arial" panose="020B0604020202020204" pitchFamily="34" charset="0"/>
              </a:rPr>
              <a:t> of year 2021,2020 and 2019.</a:t>
            </a:r>
            <a:endParaRPr lang="en-IN" sz="2800" b="1" dirty="0">
              <a:solidFill>
                <a:srgbClr val="0070C0"/>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86B719EE-53F6-4AEC-A229-EF6B6E07BB26}"/>
              </a:ext>
            </a:extLst>
          </p:cNvPr>
          <p:cNvSpPr>
            <a:spLocks noGrp="1"/>
          </p:cNvSpPr>
          <p:nvPr>
            <p:ph idx="1"/>
          </p:nvPr>
        </p:nvSpPr>
        <p:spPr>
          <a:xfrm>
            <a:off x="-8768" y="854440"/>
            <a:ext cx="12192000" cy="6003560"/>
          </a:xfr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txBody>
          <a:bodyPr>
            <a:normAutofit/>
          </a:bodyPr>
          <a:lstStyle/>
          <a:p>
            <a:pPr marL="0" indent="0">
              <a:buNone/>
            </a:pPr>
            <a:endParaRPr lang="en-US" sz="1600" i="0" dirty="0">
              <a:solidFill>
                <a:srgbClr val="212121"/>
              </a:solidFill>
              <a:effectLst/>
              <a:latin typeface="Arial" panose="020B0604020202020204" pitchFamily="34" charset="0"/>
              <a:cs typeface="Arial" panose="020B0604020202020204" pitchFamily="34" charset="0"/>
            </a:endParaRPr>
          </a:p>
          <a:p>
            <a:pPr marL="0" indent="0">
              <a:buNone/>
            </a:pPr>
            <a:r>
              <a:rPr lang="en-US" sz="1600" i="0" dirty="0">
                <a:solidFill>
                  <a:srgbClr val="212121"/>
                </a:solidFill>
                <a:effectLst/>
                <a:latin typeface="Arial" panose="020B0604020202020204" pitchFamily="34" charset="0"/>
                <a:cs typeface="Arial" panose="020B0604020202020204" pitchFamily="34" charset="0"/>
              </a:rPr>
              <a:t>As we observe in the above scatterplots, the linear relationships described between various factors and the Happiness Score have been justified. Scatter plots are a great source of identifying probable linear relationships between various features and can be used for feature selection</a:t>
            </a:r>
            <a:r>
              <a:rPr lang="en-US" sz="1600" b="1" i="0" dirty="0">
                <a:solidFill>
                  <a:srgbClr val="212121"/>
                </a:solidFill>
                <a:effectLst/>
                <a:latin typeface="Roboto" panose="02000000000000000000" pitchFamily="2" charset="0"/>
              </a:rPr>
              <a:t>.</a:t>
            </a:r>
            <a:endParaRPr lang="en-IN" sz="1600" dirty="0"/>
          </a:p>
        </p:txBody>
      </p:sp>
      <p:pic>
        <p:nvPicPr>
          <p:cNvPr id="7" name="Picture 6">
            <a:extLst>
              <a:ext uri="{FF2B5EF4-FFF2-40B4-BE49-F238E27FC236}">
                <a16:creationId xmlns:a16="http://schemas.microsoft.com/office/drawing/2014/main" id="{8285681B-EFEF-4025-B539-5A957FFBA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7" y="2109866"/>
            <a:ext cx="4107303" cy="3492708"/>
          </a:xfrm>
          <a:prstGeom prst="rect">
            <a:avLst/>
          </a:prstGeom>
        </p:spPr>
      </p:pic>
      <p:pic>
        <p:nvPicPr>
          <p:cNvPr id="9" name="Picture 8">
            <a:extLst>
              <a:ext uri="{FF2B5EF4-FFF2-40B4-BE49-F238E27FC236}">
                <a16:creationId xmlns:a16="http://schemas.microsoft.com/office/drawing/2014/main" id="{A46DB18E-35AB-4BB3-8A5F-B3E05F873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265" y="3329949"/>
            <a:ext cx="4047343" cy="3301586"/>
          </a:xfrm>
          <a:prstGeom prst="rect">
            <a:avLst/>
          </a:prstGeom>
        </p:spPr>
      </p:pic>
      <p:pic>
        <p:nvPicPr>
          <p:cNvPr id="11" name="Picture 10">
            <a:extLst>
              <a:ext uri="{FF2B5EF4-FFF2-40B4-BE49-F238E27FC236}">
                <a16:creationId xmlns:a16="http://schemas.microsoft.com/office/drawing/2014/main" id="{1D07F451-1F48-4259-A4D2-DBBBF0C5D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4569" y="2083633"/>
            <a:ext cx="3848701" cy="3492708"/>
          </a:xfrm>
          <a:prstGeom prst="rect">
            <a:avLst/>
          </a:prstGeom>
        </p:spPr>
      </p:pic>
    </p:spTree>
    <p:extLst>
      <p:ext uri="{BB962C8B-B14F-4D97-AF65-F5344CB8AC3E}">
        <p14:creationId xmlns:p14="http://schemas.microsoft.com/office/powerpoint/2010/main" val="376256676"/>
      </p:ext>
    </p:extLst>
  </p:cSld>
  <p:clrMapOvr>
    <a:masterClrMapping/>
  </p:clrMapOvr>
  <mc:AlternateContent xmlns:mc="http://schemas.openxmlformats.org/markup-compatibility/2006">
    <mc:Choice xmlns:p14="http://schemas.microsoft.com/office/powerpoint/2010/main" Requires="p14">
      <p:transition spd="slow" p14:dur="2000" advTm="16520"/>
    </mc:Choice>
    <mc:Fallback>
      <p:transition spd="slow" advTm="1652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5500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4A15B2-9F5C-4C6F-9514-DB56104172B3}"/>
              </a:ext>
            </a:extLst>
          </p:cNvPr>
          <p:cNvSpPr>
            <a:spLocks noGrp="1"/>
          </p:cNvSpPr>
          <p:nvPr>
            <p:ph type="title"/>
          </p:nvPr>
        </p:nvSpPr>
        <p:spPr/>
        <p:txBody>
          <a:bodyPr>
            <a:normAutofit/>
          </a:bodyPr>
          <a:lstStyle/>
          <a:p>
            <a:r>
              <a:rPr lang="en-US" sz="3600" b="1" i="0" dirty="0">
                <a:solidFill>
                  <a:srgbClr val="0070C0"/>
                </a:solidFill>
                <a:effectLst/>
                <a:latin typeface="Arial" panose="020B0604020202020204" pitchFamily="34" charset="0"/>
                <a:cs typeface="Arial" panose="020B0604020202020204" pitchFamily="34" charset="0"/>
              </a:rPr>
              <a:t>Comparing the happiness score of year 2015 and 2021</a:t>
            </a:r>
            <a:endParaRPr lang="en-IN" sz="3600" dirty="0">
              <a:solidFill>
                <a:srgbClr val="0070C0"/>
              </a:solidFill>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C62B13EC-4E9E-4513-8390-0914B625A2C5}"/>
              </a:ext>
            </a:extLst>
          </p:cNvPr>
          <p:cNvSpPr>
            <a:spLocks noGrp="1"/>
          </p:cNvSpPr>
          <p:nvPr>
            <p:ph idx="1"/>
          </p:nvPr>
        </p:nvSpPr>
        <p:spPr>
          <a:xfrm>
            <a:off x="134910" y="1573968"/>
            <a:ext cx="11947161" cy="5284032"/>
          </a:xfrm>
        </p:spPr>
        <p:txBody>
          <a:bodyPr/>
          <a:lstStyle/>
          <a:p>
            <a:pPr marL="0" indent="0">
              <a:buNone/>
            </a:pPr>
            <a:r>
              <a:rPr lang="en-US" dirty="0"/>
              <a:t> </a:t>
            </a:r>
          </a:p>
          <a:p>
            <a:pPr marL="0" indent="0">
              <a:buNone/>
            </a:pPr>
            <a:r>
              <a:rPr lang="en-US" b="0" i="0" dirty="0">
                <a:solidFill>
                  <a:srgbClr val="212121"/>
                </a:solidFill>
                <a:effectLst/>
                <a:latin typeface="Arial" panose="020B0604020202020204" pitchFamily="34" charset="0"/>
                <a:cs typeface="Arial" panose="020B0604020202020204" pitchFamily="34" charset="0"/>
              </a:rPr>
              <a:t>  	</a:t>
            </a:r>
            <a:r>
              <a:rPr lang="en-US" b="0" i="0" dirty="0">
                <a:solidFill>
                  <a:schemeClr val="accent2"/>
                </a:solidFill>
                <a:effectLst/>
                <a:latin typeface="Arial" panose="020B0604020202020204" pitchFamily="34" charset="0"/>
                <a:cs typeface="Arial" panose="020B0604020202020204" pitchFamily="34" charset="0"/>
              </a:rPr>
              <a:t>From the </a:t>
            </a:r>
            <a:r>
              <a:rPr lang="en-US" b="0" i="0" dirty="0" err="1">
                <a:solidFill>
                  <a:schemeClr val="accent2"/>
                </a:solidFill>
                <a:effectLst/>
                <a:latin typeface="Arial" panose="020B0604020202020204" pitchFamily="34" charset="0"/>
                <a:cs typeface="Arial" panose="020B0604020202020204" pitchFamily="34" charset="0"/>
              </a:rPr>
              <a:t>graph,its</a:t>
            </a:r>
            <a:r>
              <a:rPr lang="en-US" b="0" i="0" dirty="0">
                <a:solidFill>
                  <a:schemeClr val="accent2"/>
                </a:solidFill>
                <a:effectLst/>
                <a:latin typeface="Arial" panose="020B0604020202020204" pitchFamily="34" charset="0"/>
                <a:cs typeface="Arial" panose="020B0604020202020204" pitchFamily="34" charset="0"/>
              </a:rPr>
              <a:t> clear that the happiness score of countries has    	increased in 2021 compared to 2015.</a:t>
            </a:r>
            <a:endParaRPr lang="en-IN" dirty="0">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92ED03B-4FB8-409C-9326-365B80E4F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298" y="3164717"/>
            <a:ext cx="4852506" cy="3328158"/>
          </a:xfrm>
          <a:prstGeom prst="rect">
            <a:avLst/>
          </a:prstGeom>
        </p:spPr>
      </p:pic>
    </p:spTree>
    <p:extLst>
      <p:ext uri="{BB962C8B-B14F-4D97-AF65-F5344CB8AC3E}">
        <p14:creationId xmlns:p14="http://schemas.microsoft.com/office/powerpoint/2010/main" val="2902261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D0D9D-8FFE-4E5E-B1FB-1F374D96EDAC}"/>
              </a:ext>
            </a:extLst>
          </p:cNvPr>
          <p:cNvSpPr>
            <a:spLocks noGrp="1"/>
          </p:cNvSpPr>
          <p:nvPr>
            <p:ph type="title"/>
          </p:nvPr>
        </p:nvSpPr>
        <p:sp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p:spPr>
        <p:txBody>
          <a:bodyPr/>
          <a:lstStyle/>
          <a:p>
            <a:r>
              <a:rPr lang="en-US" dirty="0">
                <a:solidFill>
                  <a:schemeClr val="accent2"/>
                </a:solidFill>
                <a:latin typeface="Broadway" panose="04040905080B02020502" pitchFamily="82" charset="0"/>
              </a:rPr>
              <a:t>			CONCLUSION</a:t>
            </a:r>
            <a:endParaRPr lang="en-IN" dirty="0">
              <a:solidFill>
                <a:schemeClr val="accent2"/>
              </a:solidFill>
              <a:latin typeface="Broadway" panose="04040905080B02020502" pitchFamily="82" charset="0"/>
            </a:endParaRPr>
          </a:p>
        </p:txBody>
      </p:sp>
      <p:sp>
        <p:nvSpPr>
          <p:cNvPr id="3" name="Content Placeholder 2">
            <a:extLst>
              <a:ext uri="{FF2B5EF4-FFF2-40B4-BE49-F238E27FC236}">
                <a16:creationId xmlns:a16="http://schemas.microsoft.com/office/drawing/2014/main" id="{070D1B79-2996-45DC-9C27-D10C799ABBE5}"/>
              </a:ext>
            </a:extLst>
          </p:cNvPr>
          <p:cNvSpPr>
            <a:spLocks noGrp="1"/>
          </p:cNvSpPr>
          <p:nvPr>
            <p:ph idx="1"/>
          </p:nvPr>
        </p:nvSpPr>
        <p:sp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txBody>
          <a:bodyPr>
            <a:normAutofit lnSpcReduction="10000"/>
          </a:bodyPr>
          <a:lstStyle/>
          <a:p>
            <a:pPr marL="0" indent="0" algn="l">
              <a:buNone/>
            </a:pPr>
            <a:r>
              <a:rPr lang="en-US" sz="4000" b="0" i="0" dirty="0">
                <a:solidFill>
                  <a:srgbClr val="0070C0"/>
                </a:solidFill>
                <a:effectLst/>
                <a:latin typeface="Monotype Corsiva" panose="03010101010201010101" pitchFamily="66" charset="0"/>
              </a:rPr>
              <a:t>Every year, the World Happiness Report provides rich insight into what makes humans happy and their lives worth living. We enjoyed the reminder that health, trust, generosity, having someone to count on, income and freedom are the core drivers of human happiness. </a:t>
            </a:r>
          </a:p>
          <a:p>
            <a:pPr marL="0" indent="0" algn="l">
              <a:buNone/>
            </a:pPr>
            <a:r>
              <a:rPr lang="en-US" sz="4000" b="0" i="0" dirty="0">
                <a:solidFill>
                  <a:srgbClr val="0070C0"/>
                </a:solidFill>
                <a:effectLst/>
                <a:latin typeface="Monotype Corsiva" panose="03010101010201010101" pitchFamily="66" charset="0"/>
              </a:rPr>
              <a:t>And if a human-first approach to marketing means anything, it means creating and communicating value around these six areas of human life.</a:t>
            </a:r>
          </a:p>
          <a:p>
            <a:pPr marL="0" indent="0">
              <a:buNone/>
            </a:pPr>
            <a:endParaRPr lang="en-IN" dirty="0"/>
          </a:p>
        </p:txBody>
      </p:sp>
      <p:pic>
        <p:nvPicPr>
          <p:cNvPr id="4" name="Audio 3">
            <a:hlinkClick r:id="" action="ppaction://media"/>
            <a:extLst>
              <a:ext uri="{FF2B5EF4-FFF2-40B4-BE49-F238E27FC236}">
                <a16:creationId xmlns:a16="http://schemas.microsoft.com/office/drawing/2014/main" id="{CCA002E8-659B-4333-9A25-5999D3F8E8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33693608"/>
      </p:ext>
    </p:extLst>
  </p:cSld>
  <p:clrMapOvr>
    <a:masterClrMapping/>
  </p:clrMapOvr>
  <mc:AlternateContent xmlns:mc="http://schemas.openxmlformats.org/markup-compatibility/2006">
    <mc:Choice xmlns:p14="http://schemas.microsoft.com/office/powerpoint/2010/main" Requires="p14">
      <p:transition spd="slow" p14:dur="2000" advTm="21978"/>
    </mc:Choice>
    <mc:Fallback>
      <p:transition spd="slow" advTm="21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B5F1D5A-6A28-4AA9-866A-1CA5196BE1F9}"/>
              </a:ext>
            </a:extLst>
          </p:cNvPr>
          <p:cNvSpPr>
            <a:spLocks noGrp="1"/>
          </p:cNvSpPr>
          <p:nvPr>
            <p:ph idx="1"/>
          </p:nvPr>
        </p:nvSpPr>
        <p:spPr>
          <a:xfrm>
            <a:off x="-1179443" y="1"/>
            <a:ext cx="13924772" cy="685800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a:lstStyle/>
          <a:p>
            <a:pPr marL="0" indent="0">
              <a:buNone/>
            </a:pPr>
            <a:endParaRPr lang="en-US" sz="2800" b="0" i="0" dirty="0">
              <a:solidFill>
                <a:srgbClr val="212121"/>
              </a:solidFill>
              <a:effectLst/>
              <a:latin typeface="Roboto" panose="020B0604020202020204" pitchFamily="2" charset="0"/>
            </a:endParaRPr>
          </a:p>
          <a:p>
            <a:pPr marL="0" indent="0">
              <a:buNone/>
            </a:pPr>
            <a:endParaRPr lang="en-US" dirty="0">
              <a:solidFill>
                <a:srgbClr val="212121"/>
              </a:solidFill>
              <a:latin typeface="Roboto" panose="020B0604020202020204" pitchFamily="2" charset="0"/>
            </a:endParaRPr>
          </a:p>
          <a:p>
            <a:pPr marL="0" indent="0">
              <a:buNone/>
            </a:pPr>
            <a:r>
              <a:rPr lang="en-US" sz="2800" b="0" i="0" dirty="0">
                <a:solidFill>
                  <a:srgbClr val="212121"/>
                </a:solidFill>
                <a:effectLst/>
                <a:latin typeface="Roboto" panose="020B0604020202020204" pitchFamily="2" charset="0"/>
              </a:rPr>
              <a:t>		</a:t>
            </a:r>
          </a:p>
          <a:p>
            <a:pPr marL="0" indent="0">
              <a:buNone/>
            </a:pPr>
            <a:r>
              <a:rPr lang="en-US" dirty="0">
                <a:solidFill>
                  <a:srgbClr val="212121"/>
                </a:solidFill>
                <a:latin typeface="Roboto" panose="020B0604020202020204" pitchFamily="2" charset="0"/>
              </a:rPr>
              <a:t>		</a:t>
            </a:r>
            <a:r>
              <a:rPr lang="en-US" sz="2800" b="0" i="0" dirty="0">
                <a:solidFill>
                  <a:srgbClr val="212121"/>
                </a:solidFill>
                <a:effectLst/>
                <a:latin typeface="Roboto" panose="020B0604020202020204" pitchFamily="2" charset="0"/>
              </a:rPr>
              <a:t>More information about the survey:</a:t>
            </a:r>
          </a:p>
          <a:p>
            <a:pPr marL="0" indent="0">
              <a:buNone/>
            </a:pPr>
            <a:r>
              <a:rPr lang="en-US" sz="2800" b="0" i="0" dirty="0">
                <a:solidFill>
                  <a:srgbClr val="212121"/>
                </a:solidFill>
                <a:effectLst/>
                <a:latin typeface="Roboto" panose="020B0604020202020204" pitchFamily="2" charset="0"/>
              </a:rPr>
              <a:t> 		</a:t>
            </a:r>
            <a:r>
              <a:rPr lang="en-US" sz="2800" b="0" i="0" dirty="0">
                <a:effectLst/>
                <a:latin typeface="Roboto" panose="020B0604020202020204" pitchFamily="2" charset="0"/>
                <a:hlinkClick r:id="rId2"/>
              </a:rPr>
              <a:t>https://worldhappiness.report/ed/2021/</a:t>
            </a:r>
            <a:endParaRPr lang="en-US" sz="2800" b="0" i="0" dirty="0">
              <a:effectLst/>
              <a:latin typeface="Roboto" panose="020B0604020202020204" pitchFamily="2" charset="0"/>
            </a:endParaRPr>
          </a:p>
          <a:p>
            <a:pPr marL="0" indent="0">
              <a:buNone/>
            </a:pPr>
            <a:endParaRPr lang="en-US" sz="2800" dirty="0">
              <a:latin typeface="Roboto" panose="020B0604020202020204" pitchFamily="2" charset="0"/>
            </a:endParaRPr>
          </a:p>
          <a:p>
            <a:pPr marL="0" indent="0">
              <a:buNone/>
            </a:pPr>
            <a:r>
              <a:rPr lang="en-US" sz="2800" dirty="0">
                <a:latin typeface="Roboto" panose="020B0604020202020204" pitchFamily="2" charset="0"/>
              </a:rPr>
              <a:t>		Dataset collected from:</a:t>
            </a:r>
          </a:p>
          <a:p>
            <a:pPr marL="0" indent="0" algn="ctr">
              <a:buNone/>
            </a:pPr>
            <a:r>
              <a:rPr lang="en-US" dirty="0">
                <a:latin typeface="Roboto" panose="020B0604020202020204" pitchFamily="2" charset="0"/>
              </a:rPr>
              <a:t>         </a:t>
            </a:r>
            <a:r>
              <a:rPr lang="en-US" dirty="0">
                <a:latin typeface="Roboto" panose="020B0604020202020204" pitchFamily="2" charset="0"/>
                <a:hlinkClick r:id="rId3"/>
              </a:rPr>
              <a:t>https://www.kaggle.com/mathurinache/world-happiness-report-20152021?select=2021.csv</a:t>
            </a:r>
            <a:endParaRPr lang="en-US" dirty="0">
              <a:latin typeface="Roboto" panose="020B0604020202020204" pitchFamily="2" charset="0"/>
            </a:endParaRPr>
          </a:p>
          <a:p>
            <a:pPr marL="0" indent="0">
              <a:buNone/>
            </a:pPr>
            <a:endParaRPr lang="en-IN" dirty="0"/>
          </a:p>
        </p:txBody>
      </p:sp>
    </p:spTree>
    <p:extLst>
      <p:ext uri="{BB962C8B-B14F-4D97-AF65-F5344CB8AC3E}">
        <p14:creationId xmlns:p14="http://schemas.microsoft.com/office/powerpoint/2010/main" val="234768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F17F6-B7FB-452A-8761-1180D6F04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042" y="1159863"/>
            <a:ext cx="7090348" cy="4538273"/>
          </a:xfrm>
          <a:prstGeom prst="rect">
            <a:avLst/>
          </a:prstGeom>
        </p:spPr>
      </p:pic>
    </p:spTree>
    <p:extLst>
      <p:ext uri="{BB962C8B-B14F-4D97-AF65-F5344CB8AC3E}">
        <p14:creationId xmlns:p14="http://schemas.microsoft.com/office/powerpoint/2010/main" val="3178072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62B0-4D6C-4D15-924A-BD5C6763B1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F09788-8E1A-4149-B05C-A1561D68EC7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76086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D801DD-4FFA-4A95-B043-41CB128B81F5}"/>
              </a:ext>
            </a:extLst>
          </p:cNvPr>
          <p:cNvSpPr>
            <a:spLocks noGrp="1"/>
          </p:cNvSpPr>
          <p:nvPr>
            <p:ph type="title"/>
          </p:nvPr>
        </p:nvSpPr>
        <p:spPr>
          <a:xfrm>
            <a:off x="2869810" y="230261"/>
            <a:ext cx="7090117" cy="88127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a:noAutofit/>
          </a:bodyPr>
          <a:lstStyle/>
          <a:p>
            <a:r>
              <a:rPr lang="en-US" dirty="0">
                <a:solidFill>
                  <a:srgbClr val="C00000"/>
                </a:solidFill>
                <a:latin typeface="Bodoni MT Black" panose="02070A03080606020203" pitchFamily="18" charset="0"/>
              </a:rPr>
              <a:t>	</a:t>
            </a:r>
            <a:r>
              <a:rPr lang="en-US" sz="3600" dirty="0">
                <a:solidFill>
                  <a:srgbClr val="C00000"/>
                </a:solidFill>
                <a:latin typeface="Bodoni MT Black" panose="02070A03080606020203" pitchFamily="18" charset="0"/>
              </a:rPr>
              <a:t>DATA COLLECTION</a:t>
            </a:r>
            <a:endParaRPr lang="en-IN" sz="3600" dirty="0">
              <a:solidFill>
                <a:srgbClr val="C00000"/>
              </a:solidFill>
              <a:latin typeface="Bodoni MT Black" panose="02070A03080606020203" pitchFamily="18" charset="0"/>
            </a:endParaRPr>
          </a:p>
        </p:txBody>
      </p:sp>
      <p:sp>
        <p:nvSpPr>
          <p:cNvPr id="9" name="Text Placeholder 8">
            <a:extLst>
              <a:ext uri="{FF2B5EF4-FFF2-40B4-BE49-F238E27FC236}">
                <a16:creationId xmlns:a16="http://schemas.microsoft.com/office/drawing/2014/main" id="{C393B095-734A-4F56-85C7-991C91600955}"/>
              </a:ext>
            </a:extLst>
          </p:cNvPr>
          <p:cNvSpPr>
            <a:spLocks noGrp="1"/>
          </p:cNvSpPr>
          <p:nvPr>
            <p:ph type="body" sz="half" idx="2"/>
          </p:nvPr>
        </p:nvSpPr>
        <p:spPr>
          <a:xfrm>
            <a:off x="474577" y="1382529"/>
            <a:ext cx="11242846" cy="5245210"/>
          </a:xfrm>
          <a:gradFill flip="none" rotWithShape="1">
            <a:gsLst>
              <a:gs pos="0">
                <a:schemeClr val="accent4">
                  <a:lumMod val="0"/>
                  <a:lumOff val="100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txBody>
          <a:bodyPr>
            <a:normAutofit/>
          </a:bodyPr>
          <a:lstStyle/>
          <a:p>
            <a:endParaRPr lang="en-US" sz="2000" b="0" i="0" dirty="0">
              <a:solidFill>
                <a:srgbClr val="002060"/>
              </a:solidFill>
              <a:effectLst/>
              <a:latin typeface="Helvetica Neue"/>
            </a:endParaRPr>
          </a:p>
          <a:p>
            <a:r>
              <a:rPr lang="en-US" sz="2000" b="0" i="0" dirty="0">
                <a:solidFill>
                  <a:srgbClr val="002060"/>
                </a:solidFill>
                <a:effectLst/>
                <a:latin typeface="Helvetica Neue"/>
              </a:rPr>
              <a:t>The dataset was obtained from Kaggle and contains the 2015-2021 World Happiness Reports.</a:t>
            </a:r>
          </a:p>
          <a:p>
            <a:endParaRPr lang="en-US" sz="2000" dirty="0">
              <a:solidFill>
                <a:srgbClr val="002060"/>
              </a:solidFill>
              <a:latin typeface="Helvetica Neue"/>
            </a:endParaRPr>
          </a:p>
          <a:p>
            <a:r>
              <a:rPr lang="en-US" sz="2400" b="0" i="0" dirty="0">
                <a:solidFill>
                  <a:srgbClr val="292929"/>
                </a:solidFill>
                <a:effectLst/>
                <a:latin typeface="charter"/>
              </a:rPr>
              <a:t>Each dataset has the following columns of which I have given a brief description.</a:t>
            </a:r>
          </a:p>
          <a:p>
            <a:endParaRPr lang="en-US" sz="2400" b="0" i="0" dirty="0">
              <a:solidFill>
                <a:srgbClr val="292929"/>
              </a:solidFill>
              <a:effectLst/>
              <a:latin typeface="charter"/>
            </a:endParaRPr>
          </a:p>
          <a:p>
            <a:pPr marL="342900" indent="-342900">
              <a:buFont typeface="Arial" panose="020B0604020202020204" pitchFamily="34" charset="0"/>
              <a:buChar char="•"/>
            </a:pPr>
            <a:r>
              <a:rPr lang="en-US" sz="2000" b="0" i="0" dirty="0">
                <a:solidFill>
                  <a:srgbClr val="CC6600"/>
                </a:solidFill>
                <a:effectLst/>
                <a:latin typeface="Arial" panose="020B0604020202020204" pitchFamily="34" charset="0"/>
                <a:cs typeface="Arial" panose="020B0604020202020204" pitchFamily="34" charset="0"/>
              </a:rPr>
              <a:t>GDP : </a:t>
            </a:r>
            <a:r>
              <a:rPr lang="en-US" sz="2000" b="0" i="0" dirty="0">
                <a:effectLst/>
                <a:latin typeface="Arial" panose="020B0604020202020204" pitchFamily="34" charset="0"/>
                <a:cs typeface="Arial" panose="020B0604020202020204" pitchFamily="34" charset="0"/>
              </a:rPr>
              <a:t>S</a:t>
            </a:r>
            <a:r>
              <a:rPr lang="en-US" sz="2000" i="0" dirty="0">
                <a:solidFill>
                  <a:srgbClr val="202124"/>
                </a:solidFill>
                <a:effectLst/>
                <a:latin typeface="Arial" panose="020B0604020202020204" pitchFamily="34" charset="0"/>
                <a:cs typeface="Arial" panose="020B0604020202020204" pitchFamily="34" charset="0"/>
              </a:rPr>
              <a:t>hows a country's GDP divided by its total population</a:t>
            </a:r>
            <a:endParaRPr lang="en-US" sz="2000" i="0" dirty="0">
              <a:solidFill>
                <a:srgbClr val="CC6600"/>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0" i="0" dirty="0">
                <a:solidFill>
                  <a:srgbClr val="CC6600"/>
                </a:solidFill>
                <a:effectLst/>
                <a:latin typeface="Arial" panose="020B0604020202020204" pitchFamily="34" charset="0"/>
                <a:cs typeface="Arial" panose="020B0604020202020204" pitchFamily="34" charset="0"/>
              </a:rPr>
              <a:t>Social Support : </a:t>
            </a:r>
            <a:r>
              <a:rPr lang="en-US" sz="2000" b="0" i="0" dirty="0">
                <a:solidFill>
                  <a:srgbClr val="292929"/>
                </a:solidFill>
                <a:effectLst/>
                <a:latin typeface="Arial" panose="020B0604020202020204" pitchFamily="34" charset="0"/>
                <a:cs typeface="Arial" panose="020B0604020202020204" pitchFamily="34" charset="0"/>
              </a:rPr>
              <a:t>Metric estimating satisfaction of people with their friends and family</a:t>
            </a:r>
            <a:endParaRPr lang="en-US" sz="2000" b="0" i="0" dirty="0">
              <a:solidFill>
                <a:srgbClr val="CC6600"/>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0" i="0" dirty="0">
                <a:solidFill>
                  <a:srgbClr val="CC6600"/>
                </a:solidFill>
                <a:effectLst/>
                <a:latin typeface="Arial" panose="020B0604020202020204" pitchFamily="34" charset="0"/>
                <a:cs typeface="Arial" panose="020B0604020202020204" pitchFamily="34" charset="0"/>
              </a:rPr>
              <a:t>Life Expectancy :</a:t>
            </a:r>
            <a:r>
              <a:rPr lang="en-US" sz="2000" dirty="0">
                <a:solidFill>
                  <a:srgbClr val="202124"/>
                </a:solidFill>
                <a:latin typeface="Arial" panose="020B0604020202020204" pitchFamily="34" charset="0"/>
                <a:cs typeface="Arial" panose="020B0604020202020204" pitchFamily="34" charset="0"/>
              </a:rPr>
              <a:t>T</a:t>
            </a:r>
            <a:r>
              <a:rPr lang="en-US" sz="2000" i="0" dirty="0">
                <a:solidFill>
                  <a:srgbClr val="202124"/>
                </a:solidFill>
                <a:effectLst/>
                <a:latin typeface="Arial" panose="020B0604020202020204" pitchFamily="34" charset="0"/>
                <a:cs typeface="Arial" panose="020B0604020202020204" pitchFamily="34" charset="0"/>
              </a:rPr>
              <a:t>he number of years a person can expect to live</a:t>
            </a:r>
            <a:endParaRPr lang="en-US" sz="2000" i="0" dirty="0">
              <a:solidFill>
                <a:srgbClr val="CC6600"/>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0" i="0" dirty="0">
                <a:solidFill>
                  <a:srgbClr val="CC6600"/>
                </a:solidFill>
                <a:effectLst/>
                <a:latin typeface="Arial" panose="020B0604020202020204" pitchFamily="34" charset="0"/>
                <a:cs typeface="Arial" panose="020B0604020202020204" pitchFamily="34" charset="0"/>
              </a:rPr>
              <a:t>Freedom to make Life Choices:</a:t>
            </a:r>
            <a:r>
              <a:rPr lang="en-IN" sz="2000" b="0" i="0" dirty="0">
                <a:solidFill>
                  <a:srgbClr val="292929"/>
                </a:solidFill>
                <a:effectLst/>
                <a:latin typeface="Arial" panose="020B0604020202020204" pitchFamily="34" charset="0"/>
                <a:cs typeface="Arial" panose="020B0604020202020204" pitchFamily="34" charset="0"/>
              </a:rPr>
              <a:t> Perception of freedom quantified.</a:t>
            </a:r>
            <a:endParaRPr lang="en-US" sz="2000" b="0" i="0" dirty="0">
              <a:solidFill>
                <a:srgbClr val="CC6600"/>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0" i="0" dirty="0">
                <a:solidFill>
                  <a:srgbClr val="CC6600"/>
                </a:solidFill>
                <a:effectLst/>
                <a:latin typeface="Arial" panose="020B0604020202020204" pitchFamily="34" charset="0"/>
                <a:cs typeface="Arial" panose="020B0604020202020204" pitchFamily="34" charset="0"/>
              </a:rPr>
              <a:t>Generosity:</a:t>
            </a:r>
            <a:r>
              <a:rPr lang="en-US" sz="2000" b="0" i="0" dirty="0">
                <a:solidFill>
                  <a:srgbClr val="292929"/>
                </a:solidFill>
                <a:effectLst/>
                <a:latin typeface="Arial" panose="020B0604020202020204" pitchFamily="34" charset="0"/>
                <a:cs typeface="Arial" panose="020B0604020202020204" pitchFamily="34" charset="0"/>
              </a:rPr>
              <a:t> Numerical value estimated based on the perception of Generosity experienced by poll takers in their country.</a:t>
            </a:r>
            <a:endParaRPr lang="en-US" sz="2000" b="0" i="0" dirty="0">
              <a:solidFill>
                <a:srgbClr val="CC6600"/>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0" i="0" dirty="0">
                <a:solidFill>
                  <a:srgbClr val="CC6600"/>
                </a:solidFill>
                <a:effectLst/>
                <a:latin typeface="Arial" panose="020B0604020202020204" pitchFamily="34" charset="0"/>
                <a:cs typeface="Arial" panose="020B0604020202020204" pitchFamily="34" charset="0"/>
              </a:rPr>
              <a:t>Perceptions of Corruption :</a:t>
            </a:r>
            <a:r>
              <a:rPr lang="en-US" sz="2000" b="0" i="0" dirty="0">
                <a:solidFill>
                  <a:srgbClr val="292929"/>
                </a:solidFill>
                <a:effectLst/>
                <a:latin typeface="Arial" panose="020B0604020202020204" pitchFamily="34" charset="0"/>
                <a:cs typeface="Arial" panose="020B0604020202020204" pitchFamily="34" charset="0"/>
              </a:rPr>
              <a:t> A quantification of the people’s perceived trust in their governments.</a:t>
            </a:r>
            <a:endParaRPr lang="en-US" sz="2000" b="0" i="0" dirty="0">
              <a:solidFill>
                <a:srgbClr val="CC6600"/>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0" i="0" dirty="0">
                <a:solidFill>
                  <a:srgbClr val="CC6600"/>
                </a:solidFill>
                <a:effectLst/>
                <a:latin typeface="Arial" panose="020B0604020202020204" pitchFamily="34" charset="0"/>
                <a:cs typeface="Arial" panose="020B0604020202020204" pitchFamily="34" charset="0"/>
              </a:rPr>
              <a:t>Happiness </a:t>
            </a:r>
            <a:r>
              <a:rPr lang="en-US" sz="2000" b="0" i="0" dirty="0" err="1">
                <a:solidFill>
                  <a:srgbClr val="CC6600"/>
                </a:solidFill>
                <a:effectLst/>
                <a:latin typeface="Arial" panose="020B0604020202020204" pitchFamily="34" charset="0"/>
                <a:cs typeface="Arial" panose="020B0604020202020204" pitchFamily="34" charset="0"/>
              </a:rPr>
              <a:t>Score:</a:t>
            </a:r>
            <a:r>
              <a:rPr lang="en-US" sz="2000" dirty="0" err="1">
                <a:solidFill>
                  <a:srgbClr val="292929"/>
                </a:solidFill>
                <a:latin typeface="Arial" panose="020B0604020202020204" pitchFamily="34" charset="0"/>
                <a:cs typeface="Arial" panose="020B0604020202020204" pitchFamily="34" charset="0"/>
              </a:rPr>
              <a:t>T</a:t>
            </a:r>
            <a:r>
              <a:rPr lang="en-US" sz="2000" b="0" i="0" dirty="0" err="1">
                <a:solidFill>
                  <a:srgbClr val="292929"/>
                </a:solidFill>
                <a:effectLst/>
                <a:latin typeface="Arial" panose="020B0604020202020204" pitchFamily="34" charset="0"/>
                <a:cs typeface="Arial" panose="020B0604020202020204" pitchFamily="34" charset="0"/>
              </a:rPr>
              <a:t>he</a:t>
            </a:r>
            <a:r>
              <a:rPr lang="en-US" sz="2000" b="0" i="0" dirty="0">
                <a:solidFill>
                  <a:srgbClr val="292929"/>
                </a:solidFill>
                <a:effectLst/>
                <a:latin typeface="Arial" panose="020B0604020202020204" pitchFamily="34" charset="0"/>
                <a:cs typeface="Arial" panose="020B0604020202020204" pitchFamily="34" charset="0"/>
              </a:rPr>
              <a:t> sum of all numerical columns in the datasets.</a:t>
            </a:r>
            <a:endParaRPr lang="en-IN" sz="2000" dirty="0">
              <a:solidFill>
                <a:srgbClr val="CC6600"/>
              </a:solidFill>
              <a:latin typeface="Arial" panose="020B0604020202020204" pitchFamily="34" charset="0"/>
              <a:cs typeface="Arial" panose="020B0604020202020204" pitchFamily="34" charset="0"/>
            </a:endParaRPr>
          </a:p>
        </p:txBody>
      </p:sp>
      <p:pic>
        <p:nvPicPr>
          <p:cNvPr id="4" name="Audio 3">
            <a:hlinkClick r:id="" action="ppaction://media"/>
            <a:extLst>
              <a:ext uri="{FF2B5EF4-FFF2-40B4-BE49-F238E27FC236}">
                <a16:creationId xmlns:a16="http://schemas.microsoft.com/office/drawing/2014/main" id="{744F78CA-52D1-4980-A547-CBAF5DD312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72351645"/>
      </p:ext>
    </p:extLst>
  </p:cSld>
  <p:clrMapOvr>
    <a:masterClrMapping/>
  </p:clrMapOvr>
  <mc:AlternateContent xmlns:mc="http://schemas.openxmlformats.org/markup-compatibility/2006">
    <mc:Choice xmlns:p14="http://schemas.microsoft.com/office/powerpoint/2010/main" Requires="p14">
      <p:transition spd="slow" p14:dur="2000" advTm="34560"/>
    </mc:Choice>
    <mc:Fallback>
      <p:transition spd="slow" advTm="34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chemeClr val="accent1">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BB00-EAAC-4E4C-AF2F-57B47EC74470}"/>
              </a:ext>
            </a:extLst>
          </p:cNvPr>
          <p:cNvSpPr>
            <a:spLocks noGrp="1"/>
          </p:cNvSpPr>
          <p:nvPr>
            <p:ph type="ctrTitle"/>
          </p:nvPr>
        </p:nvSpPr>
        <p:spPr>
          <a:xfrm>
            <a:off x="1524000" y="1122363"/>
            <a:ext cx="9144000" cy="677862"/>
          </a:xfrm>
        </p:spPr>
        <p:txBody>
          <a:bodyPr>
            <a:noAutofit/>
          </a:bodyPr>
          <a:lstStyle/>
          <a:p>
            <a:r>
              <a:rPr lang="en-US" sz="4000" dirty="0">
                <a:solidFill>
                  <a:schemeClr val="accent6">
                    <a:lumMod val="50000"/>
                  </a:schemeClr>
                </a:solidFill>
              </a:rPr>
              <a:t>This is the dataset of world happiness report 2015</a:t>
            </a:r>
            <a:endParaRPr lang="en-IN" sz="4000" dirty="0">
              <a:solidFill>
                <a:schemeClr val="accent6">
                  <a:lumMod val="50000"/>
                </a:schemeClr>
              </a:solidFill>
            </a:endParaRPr>
          </a:p>
        </p:txBody>
      </p:sp>
      <p:sp>
        <p:nvSpPr>
          <p:cNvPr id="3" name="Subtitle 2">
            <a:extLst>
              <a:ext uri="{FF2B5EF4-FFF2-40B4-BE49-F238E27FC236}">
                <a16:creationId xmlns:a16="http://schemas.microsoft.com/office/drawing/2014/main" id="{91523FA9-4549-4866-AF08-12F4BC0AAD26}"/>
              </a:ext>
            </a:extLst>
          </p:cNvPr>
          <p:cNvSpPr>
            <a:spLocks noGrp="1"/>
          </p:cNvSpPr>
          <p:nvPr>
            <p:ph type="subTitle" idx="1"/>
          </p:nvPr>
        </p:nvSpPr>
        <p:spPr>
          <a:xfrm>
            <a:off x="1524000" y="2528888"/>
            <a:ext cx="9144000" cy="2728912"/>
          </a:xfrm>
        </p:spPr>
        <p:txBody>
          <a:bodyPr/>
          <a:lstStyle/>
          <a:p>
            <a:endParaRPr lang="en-IN" dirty="0"/>
          </a:p>
        </p:txBody>
      </p:sp>
      <p:pic>
        <p:nvPicPr>
          <p:cNvPr id="11" name="Picture 10">
            <a:extLst>
              <a:ext uri="{FF2B5EF4-FFF2-40B4-BE49-F238E27FC236}">
                <a16:creationId xmlns:a16="http://schemas.microsoft.com/office/drawing/2014/main" id="{276FF596-A651-4968-B90F-D1AFC2475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65" y="1900237"/>
            <a:ext cx="11241069" cy="4729163"/>
          </a:xfrm>
          <a:prstGeom prst="rect">
            <a:avLst/>
          </a:prstGeom>
        </p:spPr>
      </p:pic>
      <p:pic>
        <p:nvPicPr>
          <p:cNvPr id="4" name="Audio 3">
            <a:hlinkClick r:id="" action="ppaction://media"/>
            <a:extLst>
              <a:ext uri="{FF2B5EF4-FFF2-40B4-BE49-F238E27FC236}">
                <a16:creationId xmlns:a16="http://schemas.microsoft.com/office/drawing/2014/main" id="{96612252-A0CF-45E2-941E-6CC2666B1D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10985021"/>
      </p:ext>
    </p:extLst>
  </p:cSld>
  <p:clrMapOvr>
    <a:masterClrMapping/>
  </p:clrMapOvr>
  <mc:AlternateContent xmlns:mc="http://schemas.openxmlformats.org/markup-compatibility/2006">
    <mc:Choice xmlns:p14="http://schemas.microsoft.com/office/powerpoint/2010/main" Requires="p14">
      <p:transition spd="slow" p14:dur="2000" advTm="6871"/>
    </mc:Choice>
    <mc:Fallback>
      <p:transition spd="slow" advTm="6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800C-EF40-4A1D-BF66-9D07B65C8794}"/>
              </a:ext>
            </a:extLst>
          </p:cNvPr>
          <p:cNvSpPr>
            <a:spLocks noGrp="1"/>
          </p:cNvSpPr>
          <p:nvPr>
            <p:ph type="title"/>
          </p:nvPr>
        </p:nvSpPr>
        <p:spPr>
          <a:xfrm>
            <a:off x="804862" y="365125"/>
            <a:ext cx="10515600" cy="1325563"/>
          </a:xfr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normAutofit/>
          </a:bodyPr>
          <a:lstStyle/>
          <a:p>
            <a:r>
              <a:rPr lang="en-US" sz="4000" dirty="0">
                <a:latin typeface="Arial Black" panose="020B0A04020102020204" pitchFamily="34" charset="0"/>
              </a:rPr>
              <a:t>	</a:t>
            </a:r>
            <a:r>
              <a:rPr lang="en-US" sz="4000" dirty="0">
                <a:solidFill>
                  <a:srgbClr val="C00000"/>
                </a:solidFill>
                <a:latin typeface="Arial Black" panose="020B0A04020102020204" pitchFamily="34" charset="0"/>
              </a:rPr>
              <a:t>  </a:t>
            </a:r>
            <a:r>
              <a:rPr lang="en-US" sz="4000" b="1" dirty="0">
                <a:solidFill>
                  <a:srgbClr val="C00000"/>
                </a:solidFill>
                <a:latin typeface="Arial" panose="020B0604020202020204" pitchFamily="34" charset="0"/>
                <a:cs typeface="Arial" panose="020B0604020202020204" pitchFamily="34" charset="0"/>
              </a:rPr>
              <a:t>    DATA PRE-PROCESSING</a:t>
            </a:r>
            <a:endParaRPr lang="en-IN" sz="4000" b="1" dirty="0">
              <a:solidFill>
                <a:srgbClr val="C0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DF8E776-A929-4F54-ACCA-41A7F2A3882B}"/>
              </a:ext>
            </a:extLst>
          </p:cNvPr>
          <p:cNvSpPr>
            <a:spLocks noGrp="1"/>
          </p:cNvSpPr>
          <p:nvPr>
            <p:ph idx="1"/>
          </p:nvPr>
        </p:nvSpPr>
        <p:spPr>
          <a:xfrm>
            <a:off x="804862" y="1690688"/>
            <a:ext cx="10515600" cy="4351338"/>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a:normAutofit fontScale="92500" lnSpcReduction="10000"/>
          </a:bodyPr>
          <a:lstStyle/>
          <a:p>
            <a:pPr marL="0" indent="0">
              <a:buNone/>
            </a:pPr>
            <a:r>
              <a:rPr lang="en-US" b="0" i="0" dirty="0">
                <a:solidFill>
                  <a:srgbClr val="202124"/>
                </a:solidFill>
                <a:effectLst/>
                <a:latin typeface="Google Sans"/>
              </a:rPr>
              <a:t>Preprocessing is the process of doing a pre-analysis of data, in order to transform them into a standard and normalized format.</a:t>
            </a:r>
            <a:endParaRPr lang="en-US" dirty="0"/>
          </a:p>
          <a:p>
            <a:pPr marL="0" indent="0">
              <a:buNone/>
            </a:pPr>
            <a:endParaRPr lang="en-US" b="0" i="0" dirty="0">
              <a:solidFill>
                <a:srgbClr val="202124"/>
              </a:solidFill>
              <a:effectLst/>
              <a:latin typeface="Google Sans"/>
            </a:endParaRPr>
          </a:p>
          <a:p>
            <a:pPr marL="0" indent="0">
              <a:buNone/>
            </a:pPr>
            <a:r>
              <a:rPr lang="en-US" b="0" i="0" dirty="0">
                <a:solidFill>
                  <a:srgbClr val="202124"/>
                </a:solidFill>
                <a:effectLst/>
                <a:latin typeface="Google Sans"/>
              </a:rPr>
              <a:t>I have done the preprocessing of data using the pandas library.</a:t>
            </a:r>
          </a:p>
          <a:p>
            <a:pPr marL="0" indent="0">
              <a:buNone/>
            </a:pPr>
            <a:endParaRPr lang="en-US" b="0" i="0" dirty="0">
              <a:solidFill>
                <a:srgbClr val="202124"/>
              </a:solidFill>
              <a:effectLst/>
              <a:latin typeface="Google Sans"/>
            </a:endParaRPr>
          </a:p>
          <a:p>
            <a:pPr marL="0" indent="0" algn="l">
              <a:buNone/>
            </a:pPr>
            <a:r>
              <a:rPr lang="en-US" b="1" i="0" dirty="0">
                <a:solidFill>
                  <a:srgbClr val="202124"/>
                </a:solidFill>
                <a:effectLst/>
                <a:latin typeface="Google Sans"/>
              </a:rPr>
              <a:t>Preprocessing involves the following aspects:</a:t>
            </a:r>
            <a:endParaRPr lang="en-US" b="0" i="0" dirty="0">
              <a:solidFill>
                <a:srgbClr val="202124"/>
              </a:solidFill>
              <a:effectLst/>
              <a:latin typeface="Google Sans"/>
            </a:endParaRPr>
          </a:p>
          <a:p>
            <a:pPr algn="l">
              <a:buFont typeface="Arial" panose="020B0604020202020204" pitchFamily="34" charset="0"/>
              <a:buChar char="•"/>
            </a:pPr>
            <a:r>
              <a:rPr lang="en-US" b="0" i="0" dirty="0">
                <a:solidFill>
                  <a:schemeClr val="accent2"/>
                </a:solidFill>
                <a:effectLst/>
                <a:latin typeface="arial" panose="020B0604020202020204" pitchFamily="34" charset="0"/>
              </a:rPr>
              <a:t>missing values.</a:t>
            </a:r>
          </a:p>
          <a:p>
            <a:pPr algn="l">
              <a:buFont typeface="Arial" panose="020B0604020202020204" pitchFamily="34" charset="0"/>
              <a:buChar char="•"/>
            </a:pPr>
            <a:r>
              <a:rPr lang="en-US" b="0" i="0" dirty="0">
                <a:solidFill>
                  <a:schemeClr val="accent2"/>
                </a:solidFill>
                <a:effectLst/>
                <a:latin typeface="arial" panose="020B0604020202020204" pitchFamily="34" charset="0"/>
              </a:rPr>
              <a:t>data standardization.</a:t>
            </a:r>
          </a:p>
          <a:p>
            <a:pPr algn="l">
              <a:buFont typeface="Arial" panose="020B0604020202020204" pitchFamily="34" charset="0"/>
              <a:buChar char="•"/>
            </a:pPr>
            <a:r>
              <a:rPr lang="en-US" b="0" i="0" dirty="0">
                <a:solidFill>
                  <a:schemeClr val="accent2"/>
                </a:solidFill>
                <a:effectLst/>
                <a:latin typeface="arial" panose="020B0604020202020204" pitchFamily="34" charset="0"/>
              </a:rPr>
              <a:t>data normalization.</a:t>
            </a:r>
          </a:p>
          <a:p>
            <a:pPr algn="l">
              <a:buFont typeface="Arial" panose="020B0604020202020204" pitchFamily="34" charset="0"/>
              <a:buChar char="•"/>
            </a:pPr>
            <a:r>
              <a:rPr lang="en-US" b="0" i="0" dirty="0">
                <a:solidFill>
                  <a:schemeClr val="accent2"/>
                </a:solidFill>
                <a:effectLst/>
                <a:latin typeface="arial" panose="020B0604020202020204" pitchFamily="34" charset="0"/>
              </a:rPr>
              <a:t>data binning.</a:t>
            </a:r>
          </a:p>
          <a:p>
            <a:pPr marL="0" indent="0">
              <a:buNone/>
            </a:pPr>
            <a:endParaRPr lang="en-US" dirty="0">
              <a:solidFill>
                <a:srgbClr val="202124"/>
              </a:solidFill>
              <a:latin typeface="Google Sans"/>
            </a:endParaRPr>
          </a:p>
          <a:p>
            <a:pPr marL="0" indent="0">
              <a:buNone/>
            </a:pPr>
            <a:endParaRPr lang="en-IN" dirty="0"/>
          </a:p>
        </p:txBody>
      </p:sp>
      <p:pic>
        <p:nvPicPr>
          <p:cNvPr id="6" name="Audio 5">
            <a:hlinkClick r:id="" action="ppaction://media"/>
            <a:extLst>
              <a:ext uri="{FF2B5EF4-FFF2-40B4-BE49-F238E27FC236}">
                <a16:creationId xmlns:a16="http://schemas.microsoft.com/office/drawing/2014/main" id="{E597A149-C02A-489D-B841-101832AF0A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71856012"/>
      </p:ext>
    </p:extLst>
  </p:cSld>
  <p:clrMapOvr>
    <a:masterClrMapping/>
  </p:clrMapOvr>
  <mc:AlternateContent xmlns:mc="http://schemas.openxmlformats.org/markup-compatibility/2006">
    <mc:Choice xmlns:p14="http://schemas.microsoft.com/office/powerpoint/2010/main" Requires="p14">
      <p:transition spd="slow" p14:dur="2000" advTm="25027"/>
    </mc:Choice>
    <mc:Fallback>
      <p:transition spd="slow" advTm="25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7162B-E8A8-4D70-93B4-948D10A7A9FF}"/>
              </a:ext>
            </a:extLst>
          </p:cNvPr>
          <p:cNvSpPr>
            <a:spLocks noGrp="1"/>
          </p:cNvSpPr>
          <p:nvPr>
            <p:ph type="title"/>
          </p:nvPr>
        </p:nvSpPr>
        <p:spPr/>
        <p:txBody>
          <a:bodyPr/>
          <a:lstStyle/>
          <a:p>
            <a:r>
              <a:rPr lang="en-US" b="1" i="0" dirty="0">
                <a:solidFill>
                  <a:schemeClr val="accent2">
                    <a:lumMod val="50000"/>
                  </a:schemeClr>
                </a:solidFill>
                <a:effectLst/>
                <a:latin typeface="IBM Plex Mono"/>
              </a:rPr>
              <a:t>Why Data Preprocessing?</a:t>
            </a:r>
            <a:br>
              <a:rPr lang="en-US" b="1" i="0" dirty="0">
                <a:solidFill>
                  <a:schemeClr val="accent2">
                    <a:lumMod val="50000"/>
                  </a:schemeClr>
                </a:solidFill>
                <a:effectLst/>
                <a:latin typeface="IBM Plex Mono"/>
              </a:rPr>
            </a:br>
            <a:endParaRPr lang="en-IN" dirty="0">
              <a:solidFill>
                <a:schemeClr val="accent2">
                  <a:lumMod val="50000"/>
                </a:schemeClr>
              </a:solidFill>
            </a:endParaRPr>
          </a:p>
        </p:txBody>
      </p:sp>
      <p:sp>
        <p:nvSpPr>
          <p:cNvPr id="5" name="Content Placeholder 4">
            <a:extLst>
              <a:ext uri="{FF2B5EF4-FFF2-40B4-BE49-F238E27FC236}">
                <a16:creationId xmlns:a16="http://schemas.microsoft.com/office/drawing/2014/main" id="{9D1F8250-18EA-4F03-8F67-72F2CAEDE604}"/>
              </a:ext>
            </a:extLst>
          </p:cNvPr>
          <p:cNvSpPr>
            <a:spLocks noGrp="1"/>
          </p:cNvSpPr>
          <p:nvPr>
            <p:ph idx="1"/>
          </p:nvPr>
        </p:nvSpPr>
        <p:spPr>
          <a:xfrm>
            <a:off x="709613" y="1555749"/>
            <a:ext cx="10515600" cy="4351338"/>
          </a:xfrm>
          <a:gradFill flip="none" rotWithShape="1">
            <a:gsLst>
              <a:gs pos="3900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lstStyle/>
          <a:p>
            <a:r>
              <a:rPr lang="en-US" b="0" i="0" dirty="0">
                <a:solidFill>
                  <a:schemeClr val="accent5">
                    <a:lumMod val="50000"/>
                  </a:schemeClr>
                </a:solidFill>
                <a:effectLst/>
                <a:latin typeface="IBM Plex Sans"/>
              </a:rPr>
              <a:t>In the real world data are generally incomplete.</a:t>
            </a:r>
          </a:p>
          <a:p>
            <a:r>
              <a:rPr lang="en-US" dirty="0">
                <a:solidFill>
                  <a:schemeClr val="accent5">
                    <a:lumMod val="50000"/>
                  </a:schemeClr>
                </a:solidFill>
                <a:latin typeface="IBM Plex Sans"/>
              </a:rPr>
              <a:t>L</a:t>
            </a:r>
            <a:r>
              <a:rPr lang="en-US" b="0" i="0" dirty="0">
                <a:solidFill>
                  <a:schemeClr val="accent5">
                    <a:lumMod val="50000"/>
                  </a:schemeClr>
                </a:solidFill>
                <a:effectLst/>
                <a:latin typeface="IBM Plex Sans"/>
              </a:rPr>
              <a:t>acking attribute values</a:t>
            </a:r>
          </a:p>
          <a:p>
            <a:r>
              <a:rPr lang="en-US" dirty="0">
                <a:solidFill>
                  <a:schemeClr val="accent5">
                    <a:lumMod val="50000"/>
                  </a:schemeClr>
                </a:solidFill>
                <a:latin typeface="IBM Plex Sans"/>
              </a:rPr>
              <a:t>L</a:t>
            </a:r>
            <a:r>
              <a:rPr lang="en-US" b="0" i="0" dirty="0">
                <a:solidFill>
                  <a:schemeClr val="accent5">
                    <a:lumMod val="50000"/>
                  </a:schemeClr>
                </a:solidFill>
                <a:effectLst/>
                <a:latin typeface="IBM Plex Sans"/>
              </a:rPr>
              <a:t>acking certain attributes of interest or containing only aggregate data.</a:t>
            </a:r>
          </a:p>
          <a:p>
            <a:r>
              <a:rPr lang="en-US" b="0" i="0" dirty="0">
                <a:solidFill>
                  <a:schemeClr val="accent5">
                    <a:lumMod val="50000"/>
                  </a:schemeClr>
                </a:solidFill>
                <a:effectLst/>
                <a:latin typeface="IBM Plex Sans"/>
              </a:rPr>
              <a:t>Noisy: containing errors or outliers.</a:t>
            </a:r>
          </a:p>
          <a:p>
            <a:r>
              <a:rPr lang="en-US" b="0" i="0" dirty="0">
                <a:solidFill>
                  <a:schemeClr val="accent5">
                    <a:lumMod val="50000"/>
                  </a:schemeClr>
                </a:solidFill>
                <a:effectLst/>
                <a:latin typeface="IBM Plex Sans"/>
              </a:rPr>
              <a:t>Inconsistent: containing discrepancies in codes or names.</a:t>
            </a:r>
          </a:p>
          <a:p>
            <a:pPr marL="0" indent="0">
              <a:buNone/>
            </a:pPr>
            <a:endParaRPr lang="en-IN" dirty="0"/>
          </a:p>
        </p:txBody>
      </p:sp>
      <p:pic>
        <p:nvPicPr>
          <p:cNvPr id="2" name="Audio 1">
            <a:hlinkClick r:id="" action="ppaction://media"/>
            <a:extLst>
              <a:ext uri="{FF2B5EF4-FFF2-40B4-BE49-F238E27FC236}">
                <a16:creationId xmlns:a16="http://schemas.microsoft.com/office/drawing/2014/main" id="{0265640B-D8EF-4099-9D7B-174C8871B6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8780732"/>
      </p:ext>
    </p:extLst>
  </p:cSld>
  <p:clrMapOvr>
    <a:masterClrMapping/>
  </p:clrMapOvr>
  <mc:AlternateContent xmlns:mc="http://schemas.openxmlformats.org/markup-compatibility/2006">
    <mc:Choice xmlns:p14="http://schemas.microsoft.com/office/powerpoint/2010/main" Requires="p14">
      <p:transition spd="slow" p14:dur="2000" advTm="15845"/>
    </mc:Choice>
    <mc:Fallback>
      <p:transition spd="slow" advTm="15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5700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29CC39F-867D-455D-899F-5D7F23BC1E9F}"/>
              </a:ext>
            </a:extLst>
          </p:cNvPr>
          <p:cNvSpPr>
            <a:spLocks noGrp="1"/>
          </p:cNvSpPr>
          <p:nvPr>
            <p:ph type="title"/>
          </p:nvPr>
        </p:nvSpPr>
        <p:spPr>
          <a:gradFill flip="none" rotWithShape="1">
            <a:gsLst>
              <a:gs pos="47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txBody>
          <a:bodyPr/>
          <a:lstStyle/>
          <a:p>
            <a:r>
              <a:rPr lang="en-US" dirty="0">
                <a:solidFill>
                  <a:schemeClr val="accent2">
                    <a:lumMod val="75000"/>
                  </a:schemeClr>
                </a:solidFill>
                <a:latin typeface="Algerian" panose="04020705040A02060702" pitchFamily="82" charset="0"/>
              </a:rPr>
              <a:t>             Steps in Data Processing</a:t>
            </a:r>
            <a:endParaRPr lang="en-IN" dirty="0">
              <a:solidFill>
                <a:schemeClr val="accent2">
                  <a:lumMod val="75000"/>
                </a:schemeClr>
              </a:solidFill>
              <a:latin typeface="Algerian" panose="04020705040A02060702" pitchFamily="82" charset="0"/>
            </a:endParaRPr>
          </a:p>
        </p:txBody>
      </p:sp>
      <p:pic>
        <p:nvPicPr>
          <p:cNvPr id="12" name="Content Placeholder 11">
            <a:extLst>
              <a:ext uri="{FF2B5EF4-FFF2-40B4-BE49-F238E27FC236}">
                <a16:creationId xmlns:a16="http://schemas.microsoft.com/office/drawing/2014/main" id="{A9D474A9-63CD-499D-AC90-FB0E8F5EED8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9837" y="2110581"/>
            <a:ext cx="7172325" cy="3781425"/>
          </a:xfrm>
          <a:prstGeom prst="rect">
            <a:avLst/>
          </a:prstGeom>
          <a:gradFill flip="none" rotWithShape="1">
            <a:gsLst>
              <a:gs pos="47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pic>
      <p:pic>
        <p:nvPicPr>
          <p:cNvPr id="2" name="Audio 1">
            <a:hlinkClick r:id="" action="ppaction://media"/>
            <a:extLst>
              <a:ext uri="{FF2B5EF4-FFF2-40B4-BE49-F238E27FC236}">
                <a16:creationId xmlns:a16="http://schemas.microsoft.com/office/drawing/2014/main" id="{B2BEB6FF-398B-41D0-AA06-53F710E5A9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82039974"/>
      </p:ext>
    </p:extLst>
  </p:cSld>
  <p:clrMapOvr>
    <a:masterClrMapping/>
  </p:clrMapOvr>
  <mc:AlternateContent xmlns:mc="http://schemas.openxmlformats.org/markup-compatibility/2006">
    <mc:Choice xmlns:p14="http://schemas.microsoft.com/office/powerpoint/2010/main" Requires="p14">
      <p:transition spd="slow" p14:dur="2000" advTm="16731"/>
    </mc:Choice>
    <mc:Fallback>
      <p:transition spd="slow" advTm="16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27CF-78B9-4B46-81F2-BEF2D645DF07}"/>
              </a:ext>
            </a:extLst>
          </p:cNvPr>
          <p:cNvSpPr>
            <a:spLocks noGrp="1"/>
          </p:cNvSpPr>
          <p:nvPr>
            <p:ph type="title"/>
          </p:nvPr>
        </p:nvSpPr>
        <p:spPr>
          <a:xfrm>
            <a:off x="838200" y="239961"/>
            <a:ext cx="10515600" cy="1325563"/>
          </a:xfrm>
        </p:spPr>
        <p:txBody>
          <a:bodyPr>
            <a:normAutofit fontScale="90000"/>
          </a:bodyPr>
          <a:lstStyle/>
          <a:p>
            <a:br>
              <a:rPr lang="en-US" b="1" i="0" dirty="0">
                <a:solidFill>
                  <a:srgbClr val="3C3C3B"/>
                </a:solidFill>
                <a:effectLst/>
                <a:latin typeface="IBM Plex Mono"/>
              </a:rPr>
            </a:br>
            <a:r>
              <a:rPr lang="en-US" b="1" i="0" dirty="0">
                <a:solidFill>
                  <a:srgbClr val="C00000"/>
                </a:solidFill>
                <a:effectLst/>
                <a:latin typeface="IBM Plex Mono"/>
              </a:rPr>
              <a:t>Import the Libraries</a:t>
            </a:r>
            <a:br>
              <a:rPr lang="en-US" b="1" i="0" dirty="0">
                <a:solidFill>
                  <a:srgbClr val="C00000"/>
                </a:solidFill>
                <a:effectLst/>
                <a:latin typeface="IBM Plex Mono"/>
              </a:rPr>
            </a:br>
            <a:br>
              <a:rPr lang="en-US" b="0" i="0" dirty="0">
                <a:solidFill>
                  <a:srgbClr val="C00000"/>
                </a:solidFill>
                <a:effectLst/>
                <a:latin typeface="IBM Plex Sans"/>
              </a:rPr>
            </a:br>
            <a:endParaRPr lang="en-IN" dirty="0">
              <a:solidFill>
                <a:srgbClr val="C00000"/>
              </a:solidFill>
            </a:endParaRPr>
          </a:p>
        </p:txBody>
      </p:sp>
      <p:pic>
        <p:nvPicPr>
          <p:cNvPr id="5" name="Content Placeholder 4">
            <a:extLst>
              <a:ext uri="{FF2B5EF4-FFF2-40B4-BE49-F238E27FC236}">
                <a16:creationId xmlns:a16="http://schemas.microsoft.com/office/drawing/2014/main" id="{D911D29F-F8FB-41D3-B865-5A03E5249C7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00150" y="1381919"/>
            <a:ext cx="10391775" cy="1581150"/>
          </a:xfrm>
        </p:spPr>
      </p:pic>
      <p:sp>
        <p:nvSpPr>
          <p:cNvPr id="7" name="TextBox 6">
            <a:extLst>
              <a:ext uri="{FF2B5EF4-FFF2-40B4-BE49-F238E27FC236}">
                <a16:creationId xmlns:a16="http://schemas.microsoft.com/office/drawing/2014/main" id="{AFB6071D-1A0F-41E4-9B6C-83896AD12BA6}"/>
              </a:ext>
            </a:extLst>
          </p:cNvPr>
          <p:cNvSpPr txBox="1"/>
          <p:nvPr/>
        </p:nvSpPr>
        <p:spPr>
          <a:xfrm>
            <a:off x="1200149" y="2967335"/>
            <a:ext cx="10391775" cy="5324535"/>
          </a:xfrm>
          <a:prstGeom prst="rect">
            <a:avLst/>
          </a:prstGeom>
          <a:noFill/>
        </p:spPr>
        <p:txBody>
          <a:bodyPr wrap="square">
            <a:spAutoFit/>
          </a:bodyPr>
          <a:lstStyle/>
          <a:p>
            <a:r>
              <a:rPr lang="en-US" sz="2000" b="0" i="0" dirty="0">
                <a:solidFill>
                  <a:srgbClr val="002060"/>
                </a:solidFill>
                <a:effectLst/>
                <a:latin typeface="IBM Plex Sans"/>
              </a:rPr>
              <a:t>This is how we import libraries in Python using import keyword and this is the most popular libraries which any Data Scientist used. (I used- </a:t>
            </a:r>
            <a:r>
              <a:rPr lang="en-US" sz="2000" b="0" i="0" dirty="0" err="1">
                <a:solidFill>
                  <a:srgbClr val="002060"/>
                </a:solidFill>
                <a:effectLst/>
                <a:latin typeface="IBM Plex Sans"/>
              </a:rPr>
              <a:t>Jupyter</a:t>
            </a:r>
            <a:r>
              <a:rPr lang="en-US" sz="2000" b="0" i="0" dirty="0">
                <a:solidFill>
                  <a:srgbClr val="002060"/>
                </a:solidFill>
                <a:effectLst/>
                <a:latin typeface="IBM Plex Sans"/>
              </a:rPr>
              <a:t> Notebook)</a:t>
            </a:r>
          </a:p>
          <a:p>
            <a:endParaRPr lang="en-US" sz="2000" dirty="0">
              <a:solidFill>
                <a:srgbClr val="002060"/>
              </a:solidFill>
              <a:latin typeface="IBM Plex Sans"/>
            </a:endParaRPr>
          </a:p>
          <a:p>
            <a:r>
              <a:rPr lang="en-US" sz="2000" b="1" i="0" dirty="0">
                <a:solidFill>
                  <a:srgbClr val="002060"/>
                </a:solidFill>
                <a:effectLst/>
                <a:latin typeface="IBM Plex Sans"/>
              </a:rPr>
              <a:t>NumPy</a:t>
            </a:r>
            <a:r>
              <a:rPr lang="en-US" sz="2000" b="0" i="0" dirty="0">
                <a:solidFill>
                  <a:srgbClr val="002060"/>
                </a:solidFill>
                <a:effectLst/>
                <a:latin typeface="IBM Plex Sans"/>
              </a:rPr>
              <a:t> is the fundamental package for scientific computing with Python.</a:t>
            </a:r>
            <a:endParaRPr lang="en-US" sz="2000" dirty="0">
              <a:solidFill>
                <a:srgbClr val="002060"/>
              </a:solidFill>
              <a:latin typeface="IBM Plex Sans"/>
            </a:endParaRPr>
          </a:p>
          <a:p>
            <a:endParaRPr lang="en-US" sz="2000" dirty="0">
              <a:solidFill>
                <a:srgbClr val="002060"/>
              </a:solidFill>
              <a:latin typeface="IBM Plex Sans"/>
            </a:endParaRPr>
          </a:p>
          <a:p>
            <a:r>
              <a:rPr lang="en-US" sz="2000" b="1" i="0" dirty="0">
                <a:solidFill>
                  <a:srgbClr val="002060"/>
                </a:solidFill>
                <a:effectLst/>
                <a:latin typeface="IBM Plex Sans"/>
              </a:rPr>
              <a:t>Pandas</a:t>
            </a:r>
            <a:r>
              <a:rPr lang="en-US" sz="2000" i="1" dirty="0">
                <a:solidFill>
                  <a:srgbClr val="002060"/>
                </a:solidFill>
                <a:latin typeface="IBM Plex Sans"/>
              </a:rPr>
              <a:t> </a:t>
            </a:r>
            <a:r>
              <a:rPr lang="en-US" sz="2000" dirty="0">
                <a:solidFill>
                  <a:srgbClr val="002060"/>
                </a:solidFill>
                <a:latin typeface="IBM Plex Sans"/>
              </a:rPr>
              <a:t>is for</a:t>
            </a:r>
            <a:r>
              <a:rPr lang="en-US" sz="2000" b="0" dirty="0">
                <a:solidFill>
                  <a:srgbClr val="002060"/>
                </a:solidFill>
                <a:effectLst/>
                <a:latin typeface="IBM Plex Sans"/>
              </a:rPr>
              <a:t> </a:t>
            </a:r>
            <a:r>
              <a:rPr lang="en-US" sz="2000" b="0" i="0" dirty="0">
                <a:solidFill>
                  <a:srgbClr val="002060"/>
                </a:solidFill>
                <a:effectLst/>
                <a:latin typeface="IBM Plex Sans"/>
              </a:rPr>
              <a:t>data manipulation and analysis</a:t>
            </a:r>
            <a:r>
              <a:rPr lang="en-US" sz="2000" i="1" dirty="0">
                <a:solidFill>
                  <a:srgbClr val="002060"/>
                </a:solidFill>
                <a:latin typeface="IBM Plex Sans"/>
              </a:rPr>
              <a:t>. </a:t>
            </a:r>
            <a:r>
              <a:rPr lang="en-US" sz="2000" dirty="0">
                <a:solidFill>
                  <a:srgbClr val="002060"/>
                </a:solidFill>
                <a:latin typeface="IBM Plex Sans"/>
              </a:rPr>
              <a:t>Pandas</a:t>
            </a:r>
            <a:r>
              <a:rPr lang="en-US" sz="2000" b="0" i="0" dirty="0">
                <a:solidFill>
                  <a:srgbClr val="002060"/>
                </a:solidFill>
                <a:effectLst/>
                <a:latin typeface="IBM Plex Sans"/>
              </a:rPr>
              <a:t> is an open source, BSD-licensed library providing high-performance, easy-to-use data structures and data analysis tools for the </a:t>
            </a:r>
            <a:r>
              <a:rPr lang="en-US" sz="2000" dirty="0">
                <a:solidFill>
                  <a:srgbClr val="002060"/>
                </a:solidFill>
                <a:latin typeface="IBM Plex Sans"/>
              </a:rPr>
              <a:t>Python</a:t>
            </a:r>
            <a:r>
              <a:rPr lang="en-US" sz="2000" b="0" i="0" dirty="0">
                <a:solidFill>
                  <a:srgbClr val="002060"/>
                </a:solidFill>
                <a:effectLst/>
                <a:latin typeface="IBM Plex Sans"/>
              </a:rPr>
              <a:t> programming language.</a:t>
            </a:r>
          </a:p>
          <a:p>
            <a:endParaRPr lang="en-US" sz="2000" dirty="0">
              <a:solidFill>
                <a:srgbClr val="002060"/>
              </a:solidFill>
              <a:latin typeface="IBM Plex Sans"/>
            </a:endParaRPr>
          </a:p>
          <a:p>
            <a:r>
              <a:rPr lang="en-US" sz="2000" b="1" i="0" dirty="0">
                <a:solidFill>
                  <a:srgbClr val="002060"/>
                </a:solidFill>
                <a:effectLst/>
                <a:latin typeface="IBM Plex Sans"/>
              </a:rPr>
              <a:t>Matplotlib</a:t>
            </a:r>
            <a:r>
              <a:rPr lang="en-US" sz="2000" b="0" i="0" dirty="0">
                <a:solidFill>
                  <a:srgbClr val="002060"/>
                </a:solidFill>
                <a:effectLst/>
                <a:latin typeface="IBM Plex Sans"/>
              </a:rPr>
              <a:t> is a Python 2D plotting library which produces publication quality figures in a variety of hard copy formats and interactive environments across platforms.</a:t>
            </a:r>
            <a:endParaRPr lang="en-US" sz="2000" dirty="0">
              <a:solidFill>
                <a:srgbClr val="002060"/>
              </a:solidFill>
              <a:latin typeface="IBM Plex Sans"/>
            </a:endParaRPr>
          </a:p>
          <a:p>
            <a:endParaRPr lang="en-US" sz="2000" dirty="0">
              <a:solidFill>
                <a:srgbClr val="002060"/>
              </a:solidFill>
              <a:latin typeface="IBM Plex Sans"/>
            </a:endParaRPr>
          </a:p>
          <a:p>
            <a:endParaRPr lang="en-US" sz="2000" dirty="0">
              <a:solidFill>
                <a:srgbClr val="3C3C3B"/>
              </a:solidFill>
              <a:latin typeface="IBM Plex Sans"/>
            </a:endParaRPr>
          </a:p>
          <a:p>
            <a:endParaRPr lang="en-US" sz="2000" dirty="0">
              <a:solidFill>
                <a:srgbClr val="3C3C3B"/>
              </a:solidFill>
              <a:latin typeface="IBM Plex Sans"/>
            </a:endParaRPr>
          </a:p>
          <a:p>
            <a:endParaRPr lang="en-US" sz="2000" dirty="0">
              <a:solidFill>
                <a:srgbClr val="3C3C3B"/>
              </a:solidFill>
              <a:latin typeface="IBM Plex Sans"/>
            </a:endParaRPr>
          </a:p>
          <a:p>
            <a:endParaRPr lang="en-US" sz="2000" dirty="0">
              <a:solidFill>
                <a:srgbClr val="3C3C3B"/>
              </a:solidFill>
              <a:latin typeface="IBM Plex Sans"/>
            </a:endParaRPr>
          </a:p>
          <a:p>
            <a:endParaRPr lang="en-IN" sz="2000" dirty="0"/>
          </a:p>
        </p:txBody>
      </p:sp>
      <p:pic>
        <p:nvPicPr>
          <p:cNvPr id="4" name="Audio 3">
            <a:hlinkClick r:id="" action="ppaction://media"/>
            <a:extLst>
              <a:ext uri="{FF2B5EF4-FFF2-40B4-BE49-F238E27FC236}">
                <a16:creationId xmlns:a16="http://schemas.microsoft.com/office/drawing/2014/main" id="{4F427525-6448-4DD1-A55F-AA39381BE9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75743779"/>
      </p:ext>
    </p:extLst>
  </p:cSld>
  <p:clrMapOvr>
    <a:masterClrMapping/>
  </p:clrMapOvr>
  <mc:AlternateContent xmlns:mc="http://schemas.openxmlformats.org/markup-compatibility/2006">
    <mc:Choice xmlns:p14="http://schemas.microsoft.com/office/powerpoint/2010/main" Requires="p14">
      <p:transition spd="slow" p14:dur="2000" advTm="28452"/>
    </mc:Choice>
    <mc:Fallback>
      <p:transition spd="slow" advTm="28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Gallery</Template>
  <TotalTime>1494</TotalTime>
  <Words>2040</Words>
  <Application>Microsoft Office PowerPoint</Application>
  <PresentationFormat>Widescreen</PresentationFormat>
  <Paragraphs>198</Paragraphs>
  <Slides>38</Slides>
  <Notes>0</Notes>
  <HiddenSlides>0</HiddenSlides>
  <MMClips>33</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38</vt:i4>
      </vt:variant>
    </vt:vector>
  </HeadingPairs>
  <TitlesOfParts>
    <vt:vector size="59" baseType="lpstr">
      <vt:lpstr>Algerian</vt:lpstr>
      <vt:lpstr>Arial</vt:lpstr>
      <vt:lpstr>Arial</vt:lpstr>
      <vt:lpstr>Arial Black</vt:lpstr>
      <vt:lpstr>Bodoni MT Black</vt:lpstr>
      <vt:lpstr>Broadway</vt:lpstr>
      <vt:lpstr>Calibri</vt:lpstr>
      <vt:lpstr>Calibri Light</vt:lpstr>
      <vt:lpstr>Castellar</vt:lpstr>
      <vt:lpstr>Century Gothic</vt:lpstr>
      <vt:lpstr>charter</vt:lpstr>
      <vt:lpstr>Google Sans</vt:lpstr>
      <vt:lpstr>Helvetica Neue</vt:lpstr>
      <vt:lpstr>IBM Plex Mono</vt:lpstr>
      <vt:lpstr>IBM Plex Sans</vt:lpstr>
      <vt:lpstr>Monotype Corsiva</vt:lpstr>
      <vt:lpstr>Roboto</vt:lpstr>
      <vt:lpstr>wfont_928487_22c57ab27fac435c8402320a9f4e3aae</vt:lpstr>
      <vt:lpstr>Wingdings 3</vt:lpstr>
      <vt:lpstr>Office Theme</vt:lpstr>
      <vt:lpstr>Wisp</vt:lpstr>
      <vt:lpstr>PowerPoint Presentation</vt:lpstr>
      <vt:lpstr>PowerPoint Presentation</vt:lpstr>
      <vt:lpstr>   WHAT IS HAPPINESS?</vt:lpstr>
      <vt:lpstr> DATA COLLECTION</vt:lpstr>
      <vt:lpstr>This is the dataset of world happiness report 2015</vt:lpstr>
      <vt:lpstr>       DATA PRE-PROCESSING</vt:lpstr>
      <vt:lpstr>Why Data Preprocessing? </vt:lpstr>
      <vt:lpstr>             Steps in Data Processing</vt:lpstr>
      <vt:lpstr> Import the Libraries  </vt:lpstr>
      <vt:lpstr>PowerPoint Presentation</vt:lpstr>
      <vt:lpstr>Import the Dataset </vt:lpstr>
      <vt:lpstr> Check out the Missing Values </vt:lpstr>
      <vt:lpstr>PowerPoint Presentation</vt:lpstr>
      <vt:lpstr>Identifying the variables</vt:lpstr>
      <vt:lpstr>Data Visualization</vt:lpstr>
      <vt:lpstr>   Common graphs used while performing EDA:  </vt:lpstr>
      <vt:lpstr>First Let’s begin with Analysing India’s GDP rate(Economy rate) from 2015 to 2021 </vt:lpstr>
      <vt:lpstr>Does Economic growth bring Happiness?</vt:lpstr>
      <vt:lpstr>Social Support of India from 2015-2021</vt:lpstr>
      <vt:lpstr>PowerPoint Presentation</vt:lpstr>
      <vt:lpstr>To find correlation between Economy,Freedom of life,Trust on government(in terms of corruption) of India</vt:lpstr>
      <vt:lpstr>PowerPoint Presentation</vt:lpstr>
      <vt:lpstr>           Analyse on India’s neighbouring Countries </vt:lpstr>
      <vt:lpstr>India’s rank among neighbouring countries in terms of Economy,Life Expectancy and Freedom in 2021</vt:lpstr>
      <vt:lpstr>PowerPoint Presentation</vt:lpstr>
      <vt:lpstr>In 2021 Among Asian Countries which scores most in terms of Economy(GDP),Healthy Life Expectancy and Corruption ?</vt:lpstr>
      <vt:lpstr>PowerPoint Presentation</vt:lpstr>
      <vt:lpstr>Analyse on different countries in the World </vt:lpstr>
      <vt:lpstr>PowerPoint Presentation</vt:lpstr>
      <vt:lpstr>  Ranking distribution of all Countries in year    2021according to the Happiness Score</vt:lpstr>
      <vt:lpstr>     Visualisation of Satisfaction of people with their governments      across different regions and Happiness score  </vt:lpstr>
      <vt:lpstr>Have people been relatively more happier in coming years?</vt:lpstr>
      <vt:lpstr>Correlation between Social support,Happiness score and Generoisty of year 2021,2020 and 2019.</vt:lpstr>
      <vt:lpstr>Comparing the happiness score of year 2015 and 2021</vt:lpstr>
      <vt:lpstr>   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19</cp:revision>
  <dcterms:created xsi:type="dcterms:W3CDTF">2021-07-31T10:48:33Z</dcterms:created>
  <dcterms:modified xsi:type="dcterms:W3CDTF">2021-08-02T07:49:44Z</dcterms:modified>
</cp:coreProperties>
</file>